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832" r:id="rId2"/>
    <p:sldId id="814" r:id="rId3"/>
    <p:sldId id="827" r:id="rId4"/>
    <p:sldId id="821" r:id="rId5"/>
    <p:sldId id="811" r:id="rId6"/>
    <p:sldId id="816" r:id="rId7"/>
    <p:sldId id="850" r:id="rId8"/>
    <p:sldId id="817" r:id="rId9"/>
    <p:sldId id="849" r:id="rId10"/>
    <p:sldId id="839" r:id="rId11"/>
    <p:sldId id="851" r:id="rId12"/>
    <p:sldId id="853" r:id="rId13"/>
    <p:sldId id="842" r:id="rId14"/>
    <p:sldId id="852" r:id="rId15"/>
    <p:sldId id="828" r:id="rId16"/>
    <p:sldId id="848" r:id="rId17"/>
    <p:sldId id="844" r:id="rId18"/>
    <p:sldId id="845" r:id="rId19"/>
    <p:sldId id="818" r:id="rId20"/>
    <p:sldId id="835" r:id="rId21"/>
    <p:sldId id="836" r:id="rId22"/>
    <p:sldId id="824" r:id="rId23"/>
    <p:sldId id="825" r:id="rId24"/>
    <p:sldId id="846" r:id="rId25"/>
    <p:sldId id="808" r:id="rId26"/>
  </p:sldIdLst>
  <p:sldSz cx="12192000" cy="6858000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BFF"/>
    <a:srgbClr val="FF9393"/>
    <a:srgbClr val="10DA00"/>
    <a:srgbClr val="009900"/>
    <a:srgbClr val="6F0505"/>
    <a:srgbClr val="000066"/>
    <a:srgbClr val="EE0000"/>
    <a:srgbClr val="F64040"/>
    <a:srgbClr val="006600"/>
    <a:srgbClr val="1303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7" autoAdjust="0"/>
  </p:normalViewPr>
  <p:slideViewPr>
    <p:cSldViewPr snapToGrid="0" snapToObjects="1" showGuides="1">
      <p:cViewPr varScale="1">
        <p:scale>
          <a:sx n="70" d="100"/>
          <a:sy n="70" d="100"/>
        </p:scale>
        <p:origin x="396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0"/>
    </p:cViewPr>
  </p:sorterViewPr>
  <p:notesViewPr>
    <p:cSldViewPr snapToGrid="0" snapToObjects="1" showGuides="1">
      <p:cViewPr varScale="1">
        <p:scale>
          <a:sx n="77" d="100"/>
          <a:sy n="77" d="100"/>
        </p:scale>
        <p:origin x="-1344" y="-84"/>
      </p:cViewPr>
      <p:guideLst>
        <p:guide orient="horz" pos="2142"/>
        <p:guide pos="3127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45C742-4B6E-4657-A9EC-27E19B960383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1707744-76C2-4BEA-9953-07C5E2D3DAAC}">
      <dgm:prSet phldrT="[Tekst]"/>
      <dgm:spPr>
        <a:solidFill>
          <a:srgbClr val="FFFF00"/>
        </a:solidFill>
      </dgm:spPr>
      <dgm:t>
        <a:bodyPr/>
        <a:lstStyle/>
        <a:p>
          <a:r>
            <a:rPr lang="pl-PL" b="1" dirty="0" smtClean="0">
              <a:solidFill>
                <a:schemeClr val="tx1"/>
              </a:solidFill>
            </a:rPr>
            <a:t>Brak akceptacji HDN</a:t>
          </a:r>
          <a:endParaRPr lang="pl-PL" b="1" dirty="0">
            <a:solidFill>
              <a:schemeClr val="tx1"/>
            </a:solidFill>
          </a:endParaRPr>
        </a:p>
      </dgm:t>
    </dgm:pt>
    <dgm:pt modelId="{DA00E399-8318-42D5-8EF9-7AD7186EEE83}" type="parTrans" cxnId="{89046DE3-81C9-4458-8F74-948D70F23ADB}">
      <dgm:prSet/>
      <dgm:spPr/>
      <dgm:t>
        <a:bodyPr/>
        <a:lstStyle/>
        <a:p>
          <a:endParaRPr lang="pl-PL"/>
        </a:p>
      </dgm:t>
    </dgm:pt>
    <dgm:pt modelId="{CE0557C5-B207-425C-945F-5DE5C6EE4D50}" type="sibTrans" cxnId="{89046DE3-81C9-4458-8F74-948D70F23ADB}">
      <dgm:prSet/>
      <dgm:spPr/>
      <dgm:t>
        <a:bodyPr/>
        <a:lstStyle/>
        <a:p>
          <a:endParaRPr lang="pl-PL"/>
        </a:p>
      </dgm:t>
    </dgm:pt>
    <dgm:pt modelId="{B7DF9725-527D-46A2-968C-CDFD89B940C3}">
      <dgm:prSet phldrT="[Tekst]"/>
      <dgm:spPr>
        <a:solidFill>
          <a:srgbClr val="FF0000"/>
        </a:solidFill>
      </dgm:spPr>
      <dgm:t>
        <a:bodyPr/>
        <a:lstStyle/>
        <a:p>
          <a:r>
            <a:rPr lang="pl-PL" b="1" dirty="0" smtClean="0">
              <a:solidFill>
                <a:schemeClr val="tx1"/>
              </a:solidFill>
            </a:rPr>
            <a:t>Brak HDN</a:t>
          </a:r>
          <a:endParaRPr lang="pl-PL" b="1" dirty="0">
            <a:solidFill>
              <a:schemeClr val="tx1"/>
            </a:solidFill>
          </a:endParaRPr>
        </a:p>
      </dgm:t>
    </dgm:pt>
    <dgm:pt modelId="{485DC70F-56D2-47DF-B4AB-691B805AB9D6}" type="parTrans" cxnId="{5482E497-EA31-4E9D-93CD-5F75AC5BBC4D}">
      <dgm:prSet/>
      <dgm:spPr/>
      <dgm:t>
        <a:bodyPr/>
        <a:lstStyle/>
        <a:p>
          <a:endParaRPr lang="pl-PL"/>
        </a:p>
      </dgm:t>
    </dgm:pt>
    <dgm:pt modelId="{05A71090-CB6E-4FC2-9F57-3C09EC26A284}" type="sibTrans" cxnId="{5482E497-EA31-4E9D-93CD-5F75AC5BBC4D}">
      <dgm:prSet/>
      <dgm:spPr/>
      <dgm:t>
        <a:bodyPr/>
        <a:lstStyle/>
        <a:p>
          <a:endParaRPr lang="pl-PL"/>
        </a:p>
      </dgm:t>
    </dgm:pt>
    <dgm:pt modelId="{4502299D-068C-4C8E-B605-5A1B8AD489FF}">
      <dgm:prSet phldrT="[Tekst]" custT="1"/>
      <dgm:spPr>
        <a:solidFill>
          <a:srgbClr val="10DA00"/>
        </a:solidFill>
      </dgm:spPr>
      <dgm:t>
        <a:bodyPr tIns="0" rIns="0"/>
        <a:lstStyle/>
        <a:p>
          <a:r>
            <a:rPr lang="pl-PL" sz="2000" b="1" dirty="0" smtClean="0">
              <a:solidFill>
                <a:schemeClr val="tx1"/>
              </a:solidFill>
            </a:rPr>
            <a:t>Brak spełnienia wymagań</a:t>
          </a:r>
          <a:endParaRPr lang="pl-PL" sz="2000" b="1" dirty="0">
            <a:solidFill>
              <a:schemeClr val="tx1"/>
            </a:solidFill>
          </a:endParaRPr>
        </a:p>
      </dgm:t>
    </dgm:pt>
    <dgm:pt modelId="{A6121603-B64F-4494-AECF-4F68369EC383}" type="parTrans" cxnId="{43864695-14ED-4529-B1CD-6DB59A9C4DD3}">
      <dgm:prSet/>
      <dgm:spPr/>
      <dgm:t>
        <a:bodyPr/>
        <a:lstStyle/>
        <a:p>
          <a:endParaRPr lang="pl-PL"/>
        </a:p>
      </dgm:t>
    </dgm:pt>
    <dgm:pt modelId="{90BDA198-8B38-4713-AC69-05EE459C3F71}" type="sibTrans" cxnId="{43864695-14ED-4529-B1CD-6DB59A9C4DD3}">
      <dgm:prSet/>
      <dgm:spPr/>
      <dgm:t>
        <a:bodyPr/>
        <a:lstStyle/>
        <a:p>
          <a:endParaRPr lang="pl-PL"/>
        </a:p>
      </dgm:t>
    </dgm:pt>
    <dgm:pt modelId="{D78E7BC3-C3A0-4B12-AF1F-E7E63629E91A}">
      <dgm:prSet phldrT="[Tekst]" custT="1"/>
      <dgm:spPr>
        <a:solidFill>
          <a:srgbClr val="3BABFF"/>
        </a:solidFill>
        <a:ln w="12700"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pl-PL" sz="2000" b="1" dirty="0" smtClean="0"/>
            <a:t>Decyzja administracyjna</a:t>
          </a:r>
          <a:endParaRPr lang="pl-PL" sz="2000" b="1" dirty="0"/>
        </a:p>
      </dgm:t>
    </dgm:pt>
    <dgm:pt modelId="{65BC6321-9948-4EB2-93DB-1D92B5DC6151}" type="sibTrans" cxnId="{8849FDDE-6F9C-4347-A6E8-96168BC42137}">
      <dgm:prSet/>
      <dgm:spPr/>
      <dgm:t>
        <a:bodyPr/>
        <a:lstStyle/>
        <a:p>
          <a:endParaRPr lang="pl-PL"/>
        </a:p>
      </dgm:t>
    </dgm:pt>
    <dgm:pt modelId="{6049B9EE-0CCA-40A8-AD44-D46AA295F54E}" type="parTrans" cxnId="{8849FDDE-6F9C-4347-A6E8-96168BC42137}">
      <dgm:prSet/>
      <dgm:spPr/>
      <dgm:t>
        <a:bodyPr/>
        <a:lstStyle/>
        <a:p>
          <a:endParaRPr lang="pl-PL"/>
        </a:p>
      </dgm:t>
    </dgm:pt>
    <dgm:pt modelId="{5C57E336-7E88-4639-80B7-BC2E457E7645}" type="pres">
      <dgm:prSet presAssocID="{7645C742-4B6E-4657-A9EC-27E19B960383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1A8E8D7-D13D-4D8E-9C21-09B1DFCB2139}" type="pres">
      <dgm:prSet presAssocID="{7645C742-4B6E-4657-A9EC-27E19B960383}" presName="ellipse" presStyleLbl="trBgShp" presStyleIdx="0" presStyleCnt="1"/>
      <dgm:spPr>
        <a:solidFill>
          <a:schemeClr val="tx1">
            <a:lumMod val="75000"/>
            <a:lumOff val="25000"/>
            <a:alpha val="40000"/>
          </a:schemeClr>
        </a:solidFill>
      </dgm:spPr>
      <dgm:t>
        <a:bodyPr/>
        <a:lstStyle/>
        <a:p>
          <a:endParaRPr lang="pl-PL"/>
        </a:p>
      </dgm:t>
    </dgm:pt>
    <dgm:pt modelId="{A8B28CC0-84D8-4211-8441-C88B77E1DF00}" type="pres">
      <dgm:prSet presAssocID="{7645C742-4B6E-4657-A9EC-27E19B960383}" presName="arrow1" presStyleLbl="fgShp" presStyleIdx="0" presStyleCnt="1" custLinFactNeighborX="7106"/>
      <dgm:spPr>
        <a:solidFill>
          <a:schemeClr val="bg1">
            <a:lumMod val="75000"/>
          </a:schemeClr>
        </a:solidFill>
        <a:ln w="12700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pl-PL"/>
        </a:p>
      </dgm:t>
    </dgm:pt>
    <dgm:pt modelId="{359C8B77-F999-4103-BC54-47D4349FE29A}" type="pres">
      <dgm:prSet presAssocID="{7645C742-4B6E-4657-A9EC-27E19B960383}" presName="rectangle" presStyleLbl="revTx" presStyleIdx="0" presStyleCnt="1" custScaleX="71279" custScaleY="7565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A69997-D514-4C5C-8DFB-8DF60DEF5D2A}" type="pres">
      <dgm:prSet presAssocID="{B7DF9725-527D-46A2-968C-CDFD89B940C3}" presName="item1" presStyleLbl="node1" presStyleIdx="0" presStyleCnt="3" custScaleX="113208" custScaleY="11320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1DAC97-A3DA-437C-A2AA-41CEF0DFE5AC}" type="pres">
      <dgm:prSet presAssocID="{4502299D-068C-4C8E-B605-5A1B8AD489FF}" presName="item2" presStyleLbl="node1" presStyleIdx="1" presStyleCnt="3" custScaleX="113208" custScaleY="11320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CA7865F-6A46-4D39-91C6-5AE8CC0B565E}" type="pres">
      <dgm:prSet presAssocID="{D78E7BC3-C3A0-4B12-AF1F-E7E63629E91A}" presName="item3" presStyleLbl="node1" presStyleIdx="2" presStyleCnt="3" custScaleX="113208" custScaleY="11320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1991F23-EDB0-4D8A-9C20-C19FF0B9B228}" type="pres">
      <dgm:prSet presAssocID="{7645C742-4B6E-4657-A9EC-27E19B960383}" presName="funnel" presStyleLbl="trAlignAcc1" presStyleIdx="0" presStyleCnt="1" custLinFactNeighborX="-595" custLinFactNeighborY="-825"/>
      <dgm:spPr>
        <a:solidFill>
          <a:schemeClr val="bg1">
            <a:lumMod val="75000"/>
            <a:alpha val="40000"/>
          </a:schemeClr>
        </a:solidFill>
        <a:ln w="12700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pl-PL"/>
        </a:p>
      </dgm:t>
    </dgm:pt>
  </dgm:ptLst>
  <dgm:cxnLst>
    <dgm:cxn modelId="{89046DE3-81C9-4458-8F74-948D70F23ADB}" srcId="{7645C742-4B6E-4657-A9EC-27E19B960383}" destId="{41707744-76C2-4BEA-9953-07C5E2D3DAAC}" srcOrd="0" destOrd="0" parTransId="{DA00E399-8318-42D5-8EF9-7AD7186EEE83}" sibTransId="{CE0557C5-B207-425C-945F-5DE5C6EE4D50}"/>
    <dgm:cxn modelId="{43864695-14ED-4529-B1CD-6DB59A9C4DD3}" srcId="{7645C742-4B6E-4657-A9EC-27E19B960383}" destId="{4502299D-068C-4C8E-B605-5A1B8AD489FF}" srcOrd="2" destOrd="0" parTransId="{A6121603-B64F-4494-AECF-4F68369EC383}" sibTransId="{90BDA198-8B38-4713-AC69-05EE459C3F71}"/>
    <dgm:cxn modelId="{19781143-A0A1-4DDE-A8EF-2B655983FAF5}" type="presOf" srcId="{41707744-76C2-4BEA-9953-07C5E2D3DAAC}" destId="{8CA7865F-6A46-4D39-91C6-5AE8CC0B565E}" srcOrd="0" destOrd="0" presId="urn:microsoft.com/office/officeart/2005/8/layout/funnel1"/>
    <dgm:cxn modelId="{8F1FD8DC-E1D7-46EF-BC14-2995EF6B5A57}" type="presOf" srcId="{7645C742-4B6E-4657-A9EC-27E19B960383}" destId="{5C57E336-7E88-4639-80B7-BC2E457E7645}" srcOrd="0" destOrd="0" presId="urn:microsoft.com/office/officeart/2005/8/layout/funnel1"/>
    <dgm:cxn modelId="{5482E497-EA31-4E9D-93CD-5F75AC5BBC4D}" srcId="{7645C742-4B6E-4657-A9EC-27E19B960383}" destId="{B7DF9725-527D-46A2-968C-CDFD89B940C3}" srcOrd="1" destOrd="0" parTransId="{485DC70F-56D2-47DF-B4AB-691B805AB9D6}" sibTransId="{05A71090-CB6E-4FC2-9F57-3C09EC26A284}"/>
    <dgm:cxn modelId="{612AA6B9-748E-4D56-85BA-E4C9FD8D07EF}" type="presOf" srcId="{D78E7BC3-C3A0-4B12-AF1F-E7E63629E91A}" destId="{359C8B77-F999-4103-BC54-47D4349FE29A}" srcOrd="0" destOrd="0" presId="urn:microsoft.com/office/officeart/2005/8/layout/funnel1"/>
    <dgm:cxn modelId="{A550F205-D973-48B9-B6BB-587D4ECFB81B}" type="presOf" srcId="{B7DF9725-527D-46A2-968C-CDFD89B940C3}" destId="{2C1DAC97-A3DA-437C-A2AA-41CEF0DFE5AC}" srcOrd="0" destOrd="0" presId="urn:microsoft.com/office/officeart/2005/8/layout/funnel1"/>
    <dgm:cxn modelId="{8849FDDE-6F9C-4347-A6E8-96168BC42137}" srcId="{7645C742-4B6E-4657-A9EC-27E19B960383}" destId="{D78E7BC3-C3A0-4B12-AF1F-E7E63629E91A}" srcOrd="3" destOrd="0" parTransId="{6049B9EE-0CCA-40A8-AD44-D46AA295F54E}" sibTransId="{65BC6321-9948-4EB2-93DB-1D92B5DC6151}"/>
    <dgm:cxn modelId="{937C1C85-0F95-4AB5-9AD2-AB745753355C}" type="presOf" srcId="{4502299D-068C-4C8E-B605-5A1B8AD489FF}" destId="{2CA69997-D514-4C5C-8DFB-8DF60DEF5D2A}" srcOrd="0" destOrd="0" presId="urn:microsoft.com/office/officeart/2005/8/layout/funnel1"/>
    <dgm:cxn modelId="{7035C437-BFC0-4101-8118-969BB457CFF4}" type="presParOf" srcId="{5C57E336-7E88-4639-80B7-BC2E457E7645}" destId="{D1A8E8D7-D13D-4D8E-9C21-09B1DFCB2139}" srcOrd="0" destOrd="0" presId="urn:microsoft.com/office/officeart/2005/8/layout/funnel1"/>
    <dgm:cxn modelId="{03554608-44B0-42BC-A38C-5D145F90D67E}" type="presParOf" srcId="{5C57E336-7E88-4639-80B7-BC2E457E7645}" destId="{A8B28CC0-84D8-4211-8441-C88B77E1DF00}" srcOrd="1" destOrd="0" presId="urn:microsoft.com/office/officeart/2005/8/layout/funnel1"/>
    <dgm:cxn modelId="{FFEC0638-B3EF-4273-A7D0-EF43822D3E1D}" type="presParOf" srcId="{5C57E336-7E88-4639-80B7-BC2E457E7645}" destId="{359C8B77-F999-4103-BC54-47D4349FE29A}" srcOrd="2" destOrd="0" presId="urn:microsoft.com/office/officeart/2005/8/layout/funnel1"/>
    <dgm:cxn modelId="{37C60F79-CEC4-4B19-876B-8958FD56619C}" type="presParOf" srcId="{5C57E336-7E88-4639-80B7-BC2E457E7645}" destId="{2CA69997-D514-4C5C-8DFB-8DF60DEF5D2A}" srcOrd="3" destOrd="0" presId="urn:microsoft.com/office/officeart/2005/8/layout/funnel1"/>
    <dgm:cxn modelId="{0BC8340B-F0D8-48B1-BE67-A95652E7421C}" type="presParOf" srcId="{5C57E336-7E88-4639-80B7-BC2E457E7645}" destId="{2C1DAC97-A3DA-437C-A2AA-41CEF0DFE5AC}" srcOrd="4" destOrd="0" presId="urn:microsoft.com/office/officeart/2005/8/layout/funnel1"/>
    <dgm:cxn modelId="{DB623619-8C3D-4239-8725-6BA2E5989A28}" type="presParOf" srcId="{5C57E336-7E88-4639-80B7-BC2E457E7645}" destId="{8CA7865F-6A46-4D39-91C6-5AE8CC0B565E}" srcOrd="5" destOrd="0" presId="urn:microsoft.com/office/officeart/2005/8/layout/funnel1"/>
    <dgm:cxn modelId="{C8106273-0F6F-4263-B087-F732F21B2223}" type="presParOf" srcId="{5C57E336-7E88-4639-80B7-BC2E457E7645}" destId="{31991F23-EDB0-4D8A-9C20-C19FF0B9B228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4" cy="339885"/>
          </a:xfrm>
          <a:prstGeom prst="rect">
            <a:avLst/>
          </a:prstGeom>
        </p:spPr>
        <p:txBody>
          <a:bodyPr vert="horz" lIns="91389" tIns="45694" rIns="91389" bIns="45694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4" cy="339885"/>
          </a:xfrm>
          <a:prstGeom prst="rect">
            <a:avLst/>
          </a:prstGeom>
        </p:spPr>
        <p:txBody>
          <a:bodyPr vert="horz" lIns="91389" tIns="45694" rIns="91389" bIns="45694" rtlCol="0"/>
          <a:lstStyle>
            <a:lvl1pPr algn="r">
              <a:defRPr sz="1200"/>
            </a:lvl1pPr>
          </a:lstStyle>
          <a:p>
            <a:fld id="{8B7A1357-9313-4779-A055-623CC9CD89E0}" type="datetimeFigureOut">
              <a:rPr lang="pl-PL" smtClean="0"/>
              <a:pPr/>
              <a:t>09.10.2017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4" cy="339885"/>
          </a:xfrm>
          <a:prstGeom prst="rect">
            <a:avLst/>
          </a:prstGeom>
        </p:spPr>
        <p:txBody>
          <a:bodyPr vert="horz" lIns="91389" tIns="45694" rIns="91389" bIns="45694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4" cy="339885"/>
          </a:xfrm>
          <a:prstGeom prst="rect">
            <a:avLst/>
          </a:prstGeom>
        </p:spPr>
        <p:txBody>
          <a:bodyPr vert="horz" lIns="91389" tIns="45694" rIns="91389" bIns="45694" rtlCol="0" anchor="b"/>
          <a:lstStyle>
            <a:lvl1pPr algn="r">
              <a:defRPr sz="1200"/>
            </a:lvl1pPr>
          </a:lstStyle>
          <a:p>
            <a:fld id="{441961BB-7B6E-4DC6-93F6-819A5223526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77778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4" cy="339885"/>
          </a:xfrm>
          <a:prstGeom prst="rect">
            <a:avLst/>
          </a:prstGeom>
        </p:spPr>
        <p:txBody>
          <a:bodyPr vert="horz" lIns="91389" tIns="45694" rIns="91389" bIns="45694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4" cy="339885"/>
          </a:xfrm>
          <a:prstGeom prst="rect">
            <a:avLst/>
          </a:prstGeom>
        </p:spPr>
        <p:txBody>
          <a:bodyPr vert="horz" lIns="91389" tIns="45694" rIns="91389" bIns="45694" rtlCol="0"/>
          <a:lstStyle>
            <a:lvl1pPr algn="r">
              <a:defRPr sz="1200"/>
            </a:lvl1pPr>
          </a:lstStyle>
          <a:p>
            <a:fld id="{545BC823-F665-4B21-9786-C16560600EBB}" type="datetimeFigureOut">
              <a:rPr lang="pl-PL" smtClean="0"/>
              <a:pPr/>
              <a:t>09.10.2017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9" tIns="45694" rIns="91389" bIns="45694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389" tIns="45694" rIns="91389" bIns="45694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4" cy="339885"/>
          </a:xfrm>
          <a:prstGeom prst="rect">
            <a:avLst/>
          </a:prstGeom>
        </p:spPr>
        <p:txBody>
          <a:bodyPr vert="horz" lIns="91389" tIns="45694" rIns="91389" bIns="45694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4" cy="339885"/>
          </a:xfrm>
          <a:prstGeom prst="rect">
            <a:avLst/>
          </a:prstGeom>
        </p:spPr>
        <p:txBody>
          <a:bodyPr vert="horz" lIns="91389" tIns="45694" rIns="91389" bIns="45694" rtlCol="0" anchor="b"/>
          <a:lstStyle>
            <a:lvl1pPr algn="r">
              <a:defRPr sz="1200"/>
            </a:lvl1pPr>
          </a:lstStyle>
          <a:p>
            <a:fld id="{E7578CDC-E9E5-47AB-AA4E-EA6ABA145DF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75205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EAC6F9-DD36-4F0E-B8B5-5897F1B07911}" type="slidenum">
              <a:rPr lang="pl-PL" smtClean="0"/>
              <a:pPr/>
              <a:t>1</a:t>
            </a:fld>
            <a:endParaRPr lang="pl-PL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7163" y="509588"/>
            <a:ext cx="4532312" cy="2551112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4181526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511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8CDC-E9E5-47AB-AA4E-EA6ABA145DF0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5839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511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8CDC-E9E5-47AB-AA4E-EA6ABA145DF0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97250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511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8CDC-E9E5-47AB-AA4E-EA6ABA145DF0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5091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511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8CDC-E9E5-47AB-AA4E-EA6ABA145DF0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26598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511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8CDC-E9E5-47AB-AA4E-EA6ABA145DF0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7702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511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8CDC-E9E5-47AB-AA4E-EA6ABA145DF0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17276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511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8CDC-E9E5-47AB-AA4E-EA6ABA145DF0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48086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511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8CDC-E9E5-47AB-AA4E-EA6ABA145DF0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39904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511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8CDC-E9E5-47AB-AA4E-EA6ABA145DF0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92309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511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8CDC-E9E5-47AB-AA4E-EA6ABA145DF0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8788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511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8CDC-E9E5-47AB-AA4E-EA6ABA145DF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75311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511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8CDC-E9E5-47AB-AA4E-EA6ABA145DF0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45874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511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8CDC-E9E5-47AB-AA4E-EA6ABA145DF0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3751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511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8CDC-E9E5-47AB-AA4E-EA6ABA145DF0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55961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511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8CDC-E9E5-47AB-AA4E-EA6ABA145DF0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74678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511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8CDC-E9E5-47AB-AA4E-EA6ABA145DF0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5255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511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8CDC-E9E5-47AB-AA4E-EA6ABA145DF0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7171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511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8CDC-E9E5-47AB-AA4E-EA6ABA145DF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9386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511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8CDC-E9E5-47AB-AA4E-EA6ABA145DF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3873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511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8CDC-E9E5-47AB-AA4E-EA6ABA145DF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0192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511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8CDC-E9E5-47AB-AA4E-EA6ABA145DF0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491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511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8CDC-E9E5-47AB-AA4E-EA6ABA145DF0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2081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511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8CDC-E9E5-47AB-AA4E-EA6ABA145DF0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9560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511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78CDC-E9E5-47AB-AA4E-EA6ABA145DF0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731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E6EA-F392-45A3-8495-2F9F66B80C24}" type="datetime1">
              <a:rPr lang="pl-PL" smtClean="0"/>
              <a:pPr/>
              <a:t>09.10.2017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88E8-62E1-4185-85B2-422B5B47E968}" type="datetime1">
              <a:rPr lang="pl-PL" smtClean="0"/>
              <a:pPr/>
              <a:t>09.10.2017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9D18-543C-4528-8EF4-A323BA33775F}" type="datetime1">
              <a:rPr lang="pl-PL" smtClean="0"/>
              <a:pPr/>
              <a:t>09.10.2017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2DB5-0BA5-455A-8A22-50D05D74CC36}" type="datetime1">
              <a:rPr lang="pl-PL" smtClean="0"/>
              <a:pPr/>
              <a:t>09.10.2017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85728"/>
            <a:ext cx="10972800" cy="64294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071547"/>
            <a:ext cx="10972800" cy="5054617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3DF8-3D0D-43B1-9AE8-48DC0DCFE4B9}" type="datetime1">
              <a:rPr lang="pl-PL" smtClean="0"/>
              <a:pPr/>
              <a:t>09.10.2017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6657-F74B-438F-B8F7-27AD50764DC3}" type="datetime1">
              <a:rPr lang="pl-PL" smtClean="0"/>
              <a:pPr/>
              <a:t>09.10.2017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0562-9799-4750-B44F-F158EE3BA5D4}" type="datetime1">
              <a:rPr lang="pl-PL" smtClean="0"/>
              <a:pPr/>
              <a:t>09.10.2017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40BF-5C81-413A-BB6D-8966EFEF5614}" type="datetime1">
              <a:rPr lang="pl-PL" smtClean="0"/>
              <a:pPr/>
              <a:t>09.10.2017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6ED2-18E2-4585-951E-33C341EF7085}" type="datetime1">
              <a:rPr lang="pl-PL" smtClean="0"/>
              <a:pPr/>
              <a:t>09.10.2017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E2A92-8F81-4530-8F3B-56360CCA2BE0}" type="datetime1">
              <a:rPr lang="pl-PL" smtClean="0"/>
              <a:pPr/>
              <a:t>09.10.2017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5617-A36A-4553-AF01-943D326962E9}" type="datetime1">
              <a:rPr lang="pl-PL" smtClean="0"/>
              <a:pPr/>
              <a:t>09.10.2017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3718-4B0F-4712-95D0-CAE65CD64392}" type="datetime1">
              <a:rPr lang="pl-PL" smtClean="0"/>
              <a:pPr/>
              <a:t>09.10.2017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11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857233"/>
            <a:ext cx="10972800" cy="5268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32DE6-1E96-4BBF-A760-44199BFF53BE}" type="datetime1">
              <a:rPr lang="pl-PL" smtClean="0"/>
              <a:pPr/>
              <a:t>09.10.2017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6E42D-0840-492D-B38E-B476C900094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3057634" y="3054371"/>
            <a:ext cx="6640235" cy="975396"/>
          </a:xfrm>
        </p:spPr>
        <p:txBody>
          <a:bodyPr>
            <a:normAutofit fontScale="90000"/>
          </a:bodyPr>
          <a:lstStyle/>
          <a:p>
            <a:r>
              <a:rPr lang="pl-PL" b="0" dirty="0"/>
              <a:t/>
            </a:r>
            <a:br>
              <a:rPr lang="pl-PL" b="0" dirty="0"/>
            </a:br>
            <a:r>
              <a:rPr lang="pl-PL" b="0" dirty="0"/>
              <a:t> </a:t>
            </a:r>
            <a:r>
              <a:rPr lang="pl-PL" sz="5300" dirty="0">
                <a:ln w="22225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</a:rPr>
              <a:t>Działania </a:t>
            </a:r>
            <a:r>
              <a:rPr lang="pl-PL" sz="5300" dirty="0" smtClean="0">
                <a:ln w="22225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</a:rPr>
              <a:t>poinspekcyjne</a:t>
            </a:r>
            <a:r>
              <a:rPr lang="pl-PL" sz="5300" dirty="0">
                <a:ln w="22225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pl-PL" sz="5300" dirty="0">
                <a:ln w="22225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</a:rPr>
            </a:br>
            <a:endParaRPr lang="pl-PL" sz="5300" dirty="0" smtClean="0">
              <a:ln w="22225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51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143219" y="5225901"/>
            <a:ext cx="3828831" cy="803423"/>
          </a:xfrm>
        </p:spPr>
        <p:txBody>
          <a:bodyPr>
            <a:no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pl-PL" sz="1600" b="1" i="1" spc="5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cs typeface="Arial" charset="0"/>
              </a:rPr>
              <a:t>Leszek Maliszewski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pl-PL" sz="1600" b="1" i="1" spc="5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cs typeface="Arial" charset="0"/>
              </a:rPr>
              <a:t>Zastępca Dyrektora Departamentu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pl-PL" sz="1600" b="1" i="1" spc="5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cs typeface="Arial" charset="0"/>
              </a:rPr>
              <a:t>Inspekcji ds. Wytwarzania</a:t>
            </a:r>
          </a:p>
        </p:txBody>
      </p:sp>
      <p:grpSp>
        <p:nvGrpSpPr>
          <p:cNvPr id="4" name="Grupa 3"/>
          <p:cNvGrpSpPr/>
          <p:nvPr/>
        </p:nvGrpSpPr>
        <p:grpSpPr>
          <a:xfrm>
            <a:off x="0" y="-97832"/>
            <a:ext cx="12192000" cy="1456134"/>
            <a:chOff x="0" y="1642159"/>
            <a:chExt cx="12192000" cy="1456134"/>
          </a:xfrm>
        </p:grpSpPr>
        <p:pic>
          <p:nvPicPr>
            <p:cNvPr id="5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75" t="-1918" r="31100"/>
            <a:stretch/>
          </p:blipFill>
          <p:spPr bwMode="auto">
            <a:xfrm>
              <a:off x="5334497" y="1642159"/>
              <a:ext cx="3433687" cy="145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63"/>
            <a:stretch/>
          </p:blipFill>
          <p:spPr bwMode="auto">
            <a:xfrm>
              <a:off x="0" y="1669543"/>
              <a:ext cx="5508104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25" b="10"/>
            <a:stretch/>
          </p:blipFill>
          <p:spPr bwMode="auto">
            <a:xfrm>
              <a:off x="8628112" y="1669691"/>
              <a:ext cx="3563888" cy="142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4130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431-2E5F-4781-8CEC-31475DBB366A}" type="datetime1">
              <a:rPr lang="pl-PL" smtClean="0"/>
              <a:pPr/>
              <a:t>09.10.2017</a:t>
            </a:fld>
            <a:endParaRPr lang="pl-PL"/>
          </a:p>
        </p:txBody>
      </p:sp>
      <p:grpSp>
        <p:nvGrpSpPr>
          <p:cNvPr id="8" name="Grupa 7"/>
          <p:cNvGrpSpPr/>
          <p:nvPr/>
        </p:nvGrpSpPr>
        <p:grpSpPr>
          <a:xfrm>
            <a:off x="0" y="-97832"/>
            <a:ext cx="12192000" cy="1456134"/>
            <a:chOff x="0" y="1642159"/>
            <a:chExt cx="12192000" cy="1456134"/>
          </a:xfrm>
        </p:grpSpPr>
        <p:pic>
          <p:nvPicPr>
            <p:cNvPr id="9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75" t="-1918" r="31100"/>
            <a:stretch/>
          </p:blipFill>
          <p:spPr bwMode="auto">
            <a:xfrm>
              <a:off x="5334497" y="1642159"/>
              <a:ext cx="3433687" cy="145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63"/>
            <a:stretch/>
          </p:blipFill>
          <p:spPr bwMode="auto">
            <a:xfrm>
              <a:off x="0" y="1669543"/>
              <a:ext cx="5508104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25" b="10"/>
            <a:stretch/>
          </p:blipFill>
          <p:spPr bwMode="auto">
            <a:xfrm>
              <a:off x="8628112" y="1669691"/>
              <a:ext cx="3563888" cy="142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rostokąt 1"/>
          <p:cNvSpPr/>
          <p:nvPr/>
        </p:nvSpPr>
        <p:spPr>
          <a:xfrm>
            <a:off x="436728" y="1442224"/>
            <a:ext cx="11477768" cy="5595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Państwowa Inspekcja Farmaceutyczna</a:t>
            </a:r>
            <a:endParaRPr lang="pl-PL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357115" y="6161918"/>
            <a:ext cx="11477768" cy="5595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Kontrolowany</a:t>
            </a:r>
            <a:endParaRPr lang="pl-PL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Pięciokąt 30"/>
          <p:cNvSpPr/>
          <p:nvPr/>
        </p:nvSpPr>
        <p:spPr>
          <a:xfrm rot="5236500" flipV="1">
            <a:off x="-1489273" y="3807800"/>
            <a:ext cx="4680000" cy="720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Raport z inspekcji - brak spełnienia wymagań, brak zagrożenia</a:t>
            </a:r>
            <a:endParaRPr lang="pl-PL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Pięciokąt 23"/>
          <p:cNvSpPr/>
          <p:nvPr/>
        </p:nvSpPr>
        <p:spPr>
          <a:xfrm rot="4885198" flipV="1">
            <a:off x="7944874" y="3790908"/>
            <a:ext cx="4520178" cy="720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Zawiadomienie o </a:t>
            </a:r>
            <a:r>
              <a:rPr lang="pl-PL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zakończeniu </a:t>
            </a:r>
            <a:r>
              <a:rPr lang="pl-PL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postepowania administracyjnego</a:t>
            </a:r>
          </a:p>
        </p:txBody>
      </p:sp>
      <p:sp>
        <p:nvSpPr>
          <p:cNvPr id="27" name="Pięciokąt 26"/>
          <p:cNvSpPr/>
          <p:nvPr/>
        </p:nvSpPr>
        <p:spPr>
          <a:xfrm rot="4885198" flipV="1">
            <a:off x="9041712" y="3743351"/>
            <a:ext cx="4448883" cy="822189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Decyzja administracyjna umarzająca postępowanie lub wstrzymująca wytwarzanie</a:t>
            </a:r>
            <a:endParaRPr lang="pl-PL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Pięciokąt 16"/>
          <p:cNvSpPr/>
          <p:nvPr/>
        </p:nvSpPr>
        <p:spPr>
          <a:xfrm rot="16351713">
            <a:off x="-424184" y="3715262"/>
            <a:ext cx="4601187" cy="720000"/>
          </a:xfrm>
          <a:prstGeom prst="homePlate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Zastrzeżenia lub wyjaśnienia do raportu</a:t>
            </a:r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ięciokąt 17"/>
          <p:cNvSpPr/>
          <p:nvPr/>
        </p:nvSpPr>
        <p:spPr>
          <a:xfrm rot="4885198" flipV="1">
            <a:off x="867694" y="3744921"/>
            <a:ext cx="4512237" cy="720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Odpowiedź na zastrzeżenia</a:t>
            </a:r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Pięciokąt 20"/>
          <p:cNvSpPr/>
          <p:nvPr/>
        </p:nvSpPr>
        <p:spPr>
          <a:xfrm rot="4885198" flipV="1">
            <a:off x="1600064" y="3787097"/>
            <a:ext cx="4512237" cy="720000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Raport</a:t>
            </a:r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Pięciokąt 22"/>
          <p:cNvSpPr/>
          <p:nvPr/>
        </p:nvSpPr>
        <p:spPr>
          <a:xfrm rot="4885198" flipV="1">
            <a:off x="2301501" y="3812672"/>
            <a:ext cx="4517534" cy="720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Zawiadomienie o wszczęciu postepowania administracyjnego</a:t>
            </a:r>
          </a:p>
        </p:txBody>
      </p:sp>
      <p:sp>
        <p:nvSpPr>
          <p:cNvPr id="25" name="Prostokąt 24"/>
          <p:cNvSpPr/>
          <p:nvPr/>
        </p:nvSpPr>
        <p:spPr>
          <a:xfrm>
            <a:off x="5335665" y="3423598"/>
            <a:ext cx="4176143" cy="1107996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66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??????????</a:t>
            </a:r>
            <a:endParaRPr lang="pl-PL" sz="66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16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431-2E5F-4781-8CEC-31475DBB366A}" type="datetime1">
              <a:rPr lang="pl-PL" smtClean="0"/>
              <a:pPr/>
              <a:t>09.10.2017</a:t>
            </a:fld>
            <a:endParaRPr lang="pl-PL"/>
          </a:p>
        </p:txBody>
      </p:sp>
      <p:grpSp>
        <p:nvGrpSpPr>
          <p:cNvPr id="8" name="Grupa 7"/>
          <p:cNvGrpSpPr/>
          <p:nvPr/>
        </p:nvGrpSpPr>
        <p:grpSpPr>
          <a:xfrm>
            <a:off x="0" y="-97832"/>
            <a:ext cx="12192000" cy="1456134"/>
            <a:chOff x="0" y="1642159"/>
            <a:chExt cx="12192000" cy="1456134"/>
          </a:xfrm>
        </p:grpSpPr>
        <p:pic>
          <p:nvPicPr>
            <p:cNvPr id="9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75" t="-1918" r="31100"/>
            <a:stretch/>
          </p:blipFill>
          <p:spPr bwMode="auto">
            <a:xfrm>
              <a:off x="5334497" y="1642159"/>
              <a:ext cx="3433687" cy="145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63"/>
            <a:stretch/>
          </p:blipFill>
          <p:spPr bwMode="auto">
            <a:xfrm>
              <a:off x="0" y="1669543"/>
              <a:ext cx="5508104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25" b="10"/>
            <a:stretch/>
          </p:blipFill>
          <p:spPr bwMode="auto">
            <a:xfrm>
              <a:off x="8628112" y="1669691"/>
              <a:ext cx="3563888" cy="142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rostokąt 1"/>
          <p:cNvSpPr/>
          <p:nvPr/>
        </p:nvSpPr>
        <p:spPr>
          <a:xfrm>
            <a:off x="436728" y="1442224"/>
            <a:ext cx="11477768" cy="5595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Państwowa Inspekcja Farmaceutyczna</a:t>
            </a:r>
            <a:endParaRPr lang="pl-PL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357115" y="6161918"/>
            <a:ext cx="11477768" cy="5595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Kontrolowany</a:t>
            </a:r>
            <a:endParaRPr lang="pl-PL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Pięciokąt 30"/>
          <p:cNvSpPr/>
          <p:nvPr/>
        </p:nvSpPr>
        <p:spPr>
          <a:xfrm rot="5236500" flipV="1">
            <a:off x="-1489273" y="3807800"/>
            <a:ext cx="4680000" cy="720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Raport z inspekcji - brak spełnienia wymagań, brak zagrożenia</a:t>
            </a:r>
            <a:endParaRPr lang="pl-PL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Pięciokąt 23"/>
          <p:cNvSpPr/>
          <p:nvPr/>
        </p:nvSpPr>
        <p:spPr>
          <a:xfrm rot="4885198" flipV="1">
            <a:off x="7944874" y="3790908"/>
            <a:ext cx="4520178" cy="720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Zawiadomienie o </a:t>
            </a:r>
            <a:r>
              <a:rPr lang="pl-PL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zakończeniu </a:t>
            </a:r>
            <a:r>
              <a:rPr lang="pl-PL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postepowania administracyjnego</a:t>
            </a:r>
          </a:p>
        </p:txBody>
      </p:sp>
      <p:sp>
        <p:nvSpPr>
          <p:cNvPr id="27" name="Pięciokąt 26"/>
          <p:cNvSpPr/>
          <p:nvPr/>
        </p:nvSpPr>
        <p:spPr>
          <a:xfrm rot="4885198" flipV="1">
            <a:off x="9041712" y="3743351"/>
            <a:ext cx="4448883" cy="822189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Decyzja administracyjna umarzająca postępowanie lub wstrzymująca wytwarzanie</a:t>
            </a:r>
            <a:endParaRPr lang="pl-PL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Pięciokąt 16"/>
          <p:cNvSpPr/>
          <p:nvPr/>
        </p:nvSpPr>
        <p:spPr>
          <a:xfrm rot="16351713">
            <a:off x="-424184" y="3715262"/>
            <a:ext cx="4601187" cy="720000"/>
          </a:xfrm>
          <a:prstGeom prst="homePlate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Zastrzeżenia lub wyjaśnienia do raportu</a:t>
            </a:r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ięciokąt 17"/>
          <p:cNvSpPr/>
          <p:nvPr/>
        </p:nvSpPr>
        <p:spPr>
          <a:xfrm rot="4885198" flipV="1">
            <a:off x="867694" y="3744921"/>
            <a:ext cx="4512237" cy="720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Odpowiedź na zastrzeżenia</a:t>
            </a:r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Pięciokąt 18"/>
          <p:cNvSpPr/>
          <p:nvPr/>
        </p:nvSpPr>
        <p:spPr>
          <a:xfrm rot="16397028">
            <a:off x="3546170" y="3706391"/>
            <a:ext cx="4512237" cy="720000"/>
          </a:xfrm>
          <a:prstGeom prst="homePlate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Działań Naprawczych</a:t>
            </a:r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ięciokąt 19"/>
          <p:cNvSpPr/>
          <p:nvPr/>
        </p:nvSpPr>
        <p:spPr>
          <a:xfrm rot="5198405" flipV="1">
            <a:off x="4616112" y="3798335"/>
            <a:ext cx="4512237" cy="720000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Opinia dotycząca HDN</a:t>
            </a:r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Pięciokąt 20"/>
          <p:cNvSpPr/>
          <p:nvPr/>
        </p:nvSpPr>
        <p:spPr>
          <a:xfrm rot="4885198" flipV="1">
            <a:off x="1600064" y="3787097"/>
            <a:ext cx="4512237" cy="720000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Raport</a:t>
            </a:r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Pięciokąt 22"/>
          <p:cNvSpPr/>
          <p:nvPr/>
        </p:nvSpPr>
        <p:spPr>
          <a:xfrm rot="4885198" flipV="1">
            <a:off x="2301501" y="3812672"/>
            <a:ext cx="4517534" cy="720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Zawiadomienie o wszczęciu postepowania administracyjnego</a:t>
            </a:r>
          </a:p>
        </p:txBody>
      </p:sp>
      <p:sp>
        <p:nvSpPr>
          <p:cNvPr id="25" name="Pięciokąt 24"/>
          <p:cNvSpPr/>
          <p:nvPr/>
        </p:nvSpPr>
        <p:spPr>
          <a:xfrm rot="16529592">
            <a:off x="5697956" y="3627623"/>
            <a:ext cx="4512237" cy="720000"/>
          </a:xfrm>
          <a:prstGeom prst="homePlate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Informacja o realizacji HDN</a:t>
            </a:r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Pięciokąt 25"/>
          <p:cNvSpPr/>
          <p:nvPr/>
        </p:nvSpPr>
        <p:spPr>
          <a:xfrm rot="5198405" flipV="1">
            <a:off x="6870399" y="3822057"/>
            <a:ext cx="4512237" cy="720000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Inspekcja</a:t>
            </a:r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08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431-2E5F-4781-8CEC-31475DBB366A}" type="datetime1">
              <a:rPr lang="pl-PL" smtClean="0"/>
              <a:pPr/>
              <a:t>09.10.2017</a:t>
            </a:fld>
            <a:endParaRPr lang="pl-PL"/>
          </a:p>
        </p:txBody>
      </p:sp>
      <p:grpSp>
        <p:nvGrpSpPr>
          <p:cNvPr id="8" name="Grupa 7"/>
          <p:cNvGrpSpPr/>
          <p:nvPr/>
        </p:nvGrpSpPr>
        <p:grpSpPr>
          <a:xfrm>
            <a:off x="0" y="-97832"/>
            <a:ext cx="12192000" cy="1456134"/>
            <a:chOff x="0" y="1642159"/>
            <a:chExt cx="12192000" cy="1456134"/>
          </a:xfrm>
        </p:grpSpPr>
        <p:pic>
          <p:nvPicPr>
            <p:cNvPr id="9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75" t="-1918" r="31100"/>
            <a:stretch/>
          </p:blipFill>
          <p:spPr bwMode="auto">
            <a:xfrm>
              <a:off x="5334497" y="1642159"/>
              <a:ext cx="3433687" cy="145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63"/>
            <a:stretch/>
          </p:blipFill>
          <p:spPr bwMode="auto">
            <a:xfrm>
              <a:off x="0" y="1669543"/>
              <a:ext cx="5508104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25" b="10"/>
            <a:stretch/>
          </p:blipFill>
          <p:spPr bwMode="auto">
            <a:xfrm>
              <a:off x="8628112" y="1669691"/>
              <a:ext cx="3563888" cy="142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Prostokąt 12"/>
          <p:cNvSpPr/>
          <p:nvPr/>
        </p:nvSpPr>
        <p:spPr>
          <a:xfrm>
            <a:off x="807590" y="3214246"/>
            <a:ext cx="2522000" cy="149542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rgbClr val="C00000"/>
                </a:solidFill>
              </a:rPr>
              <a:t>WSZCZĘCIE POSTĘPOWANIA ADMINISTRACYJNEGO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8763492" y="3214246"/>
            <a:ext cx="2523600" cy="149542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rgbClr val="C00000"/>
                </a:solidFill>
              </a:rPr>
              <a:t>ZAKOŃCZENIE</a:t>
            </a:r>
          </a:p>
          <a:p>
            <a:pPr algn="ctr"/>
            <a:r>
              <a:rPr lang="pl-PL" sz="2000" dirty="0" smtClean="0">
                <a:solidFill>
                  <a:srgbClr val="C00000"/>
                </a:solidFill>
              </a:rPr>
              <a:t>POSTĘPOWANIA ADMINISTRACYJNEGO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8763492" y="1590876"/>
            <a:ext cx="2523600" cy="149542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rgbClr val="C00000"/>
                </a:solidFill>
              </a:rPr>
              <a:t>WYDANIE DECYZJI ADMINISTRACYJNEJ</a:t>
            </a:r>
          </a:p>
          <a:p>
            <a:pPr algn="ctr"/>
            <a:r>
              <a:rPr lang="pl-PL" sz="2000" dirty="0" smtClean="0">
                <a:solidFill>
                  <a:srgbClr val="C00000"/>
                </a:solidFill>
              </a:rPr>
              <a:t>(uzależnionej od wyniku inspekcji)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8763492" y="4837613"/>
            <a:ext cx="2523600" cy="149542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chemeClr val="tx1"/>
                </a:solidFill>
              </a:rPr>
              <a:t>INSPEKCJA</a:t>
            </a:r>
          </a:p>
          <a:p>
            <a:pPr algn="ctr"/>
            <a:r>
              <a:rPr lang="pl-PL" sz="2000" dirty="0" smtClean="0">
                <a:solidFill>
                  <a:schemeClr val="tx1"/>
                </a:solidFill>
              </a:rPr>
              <a:t>Jeżeli  jest to uzasadnione zebranym materiałem dowodowym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807590" y="4837615"/>
            <a:ext cx="2522000" cy="149542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chemeClr val="tx1"/>
                </a:solidFill>
              </a:rPr>
              <a:t>KORESPNDENCJA</a:t>
            </a:r>
          </a:p>
          <a:p>
            <a:pPr algn="ctr"/>
            <a:r>
              <a:rPr lang="pl-PL" sz="2000" dirty="0" smtClean="0">
                <a:solidFill>
                  <a:schemeClr val="tx1"/>
                </a:solidFill>
              </a:rPr>
              <a:t> Z GIF</a:t>
            </a:r>
          </a:p>
        </p:txBody>
      </p:sp>
      <p:sp>
        <p:nvSpPr>
          <p:cNvPr id="18" name="Prostokąt 17"/>
          <p:cNvSpPr/>
          <p:nvPr/>
        </p:nvSpPr>
        <p:spPr>
          <a:xfrm>
            <a:off x="3448732" y="4837612"/>
            <a:ext cx="2522000" cy="149542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chemeClr val="tx1"/>
                </a:solidFill>
              </a:rPr>
              <a:t>PRZEDŁUŻENIE POSTĘPOWANIA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6106112" y="4837615"/>
            <a:ext cx="2522000" cy="1495425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chemeClr val="tx1"/>
                </a:solidFill>
              </a:rPr>
              <a:t>KORESPNDENCJA</a:t>
            </a:r>
          </a:p>
          <a:p>
            <a:pPr algn="ctr"/>
            <a:r>
              <a:rPr lang="pl-PL" sz="2000" dirty="0" smtClean="0">
                <a:solidFill>
                  <a:schemeClr val="tx1"/>
                </a:solidFill>
              </a:rPr>
              <a:t> Z GIF</a:t>
            </a:r>
          </a:p>
        </p:txBody>
      </p:sp>
      <p:sp>
        <p:nvSpPr>
          <p:cNvPr id="3" name="Dowolny kształt 2"/>
          <p:cNvSpPr/>
          <p:nvPr/>
        </p:nvSpPr>
        <p:spPr>
          <a:xfrm>
            <a:off x="1059366" y="1590877"/>
            <a:ext cx="10227726" cy="4742160"/>
          </a:xfrm>
          <a:custGeom>
            <a:avLst/>
            <a:gdLst>
              <a:gd name="connsiteX0" fmla="*/ 487751 w 9027151"/>
              <a:gd name="connsiteY0" fmla="*/ 609665 h 4028044"/>
              <a:gd name="connsiteX1" fmla="*/ 855741 w 9027151"/>
              <a:gd name="connsiteY1" fmla="*/ 3531285 h 4028044"/>
              <a:gd name="connsiteX2" fmla="*/ 8382814 w 9027151"/>
              <a:gd name="connsiteY2" fmla="*/ 3709704 h 4028044"/>
              <a:gd name="connsiteX3" fmla="*/ 8349361 w 9027151"/>
              <a:gd name="connsiteY3" fmla="*/ 308583 h 4028044"/>
              <a:gd name="connsiteX4" fmla="*/ 5974151 w 9027151"/>
              <a:gd name="connsiteY4" fmla="*/ 241675 h 4028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27151" h="4028044">
                <a:moveTo>
                  <a:pt x="487751" y="609665"/>
                </a:moveTo>
                <a:cubicBezTo>
                  <a:pt x="13824" y="1812138"/>
                  <a:pt x="-460103" y="3014612"/>
                  <a:pt x="855741" y="3531285"/>
                </a:cubicBezTo>
                <a:cubicBezTo>
                  <a:pt x="2171585" y="4047958"/>
                  <a:pt x="7133877" y="4246821"/>
                  <a:pt x="8382814" y="3709704"/>
                </a:cubicBezTo>
                <a:cubicBezTo>
                  <a:pt x="9631751" y="3172587"/>
                  <a:pt x="8750805" y="886588"/>
                  <a:pt x="8349361" y="308583"/>
                </a:cubicBezTo>
                <a:cubicBezTo>
                  <a:pt x="7947917" y="-269422"/>
                  <a:pt x="6425775" y="119012"/>
                  <a:pt x="5974151" y="241675"/>
                </a:cubicBezTo>
              </a:path>
            </a:pathLst>
          </a:custGeom>
          <a:noFill/>
          <a:ln w="165100" cap="sq" cmpd="sng">
            <a:solidFill>
              <a:srgbClr val="002060">
                <a:alpha val="36000"/>
              </a:srgbClr>
            </a:solidFill>
            <a:prstDash val="sysDot"/>
            <a:headEnd type="none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711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431-2E5F-4781-8CEC-31475DBB366A}" type="datetime1">
              <a:rPr lang="pl-PL" smtClean="0"/>
              <a:pPr/>
              <a:t>09.10.2017</a:t>
            </a:fld>
            <a:endParaRPr lang="pl-PL"/>
          </a:p>
        </p:txBody>
      </p:sp>
      <p:grpSp>
        <p:nvGrpSpPr>
          <p:cNvPr id="8" name="Grupa 7"/>
          <p:cNvGrpSpPr/>
          <p:nvPr/>
        </p:nvGrpSpPr>
        <p:grpSpPr>
          <a:xfrm>
            <a:off x="0" y="-97832"/>
            <a:ext cx="12192000" cy="1456134"/>
            <a:chOff x="0" y="1642159"/>
            <a:chExt cx="12192000" cy="1456134"/>
          </a:xfrm>
        </p:grpSpPr>
        <p:pic>
          <p:nvPicPr>
            <p:cNvPr id="9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75" t="-1918" r="31100"/>
            <a:stretch/>
          </p:blipFill>
          <p:spPr bwMode="auto">
            <a:xfrm>
              <a:off x="5334497" y="1642159"/>
              <a:ext cx="3433687" cy="145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63"/>
            <a:stretch/>
          </p:blipFill>
          <p:spPr bwMode="auto">
            <a:xfrm>
              <a:off x="0" y="1669543"/>
              <a:ext cx="5508104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25" b="10"/>
            <a:stretch/>
          </p:blipFill>
          <p:spPr bwMode="auto">
            <a:xfrm>
              <a:off x="8628112" y="1669691"/>
              <a:ext cx="3563888" cy="142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Prostokąt 2"/>
          <p:cNvSpPr/>
          <p:nvPr/>
        </p:nvSpPr>
        <p:spPr>
          <a:xfrm>
            <a:off x="545804" y="1661532"/>
            <a:ext cx="11387470" cy="4420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tx1"/>
                </a:solidFill>
              </a:rPr>
              <a:t>Harmonogram Działań Naprawczych:</a:t>
            </a:r>
          </a:p>
          <a:p>
            <a:pPr marL="714375" indent="-357188">
              <a:buFont typeface="Tahoma" panose="020B0604030504040204" pitchFamily="34" charset="0"/>
              <a:buChar char="-"/>
            </a:pPr>
            <a:r>
              <a:rPr lang="pl-PL" sz="2400" dirty="0" smtClean="0">
                <a:solidFill>
                  <a:schemeClr val="tx1"/>
                </a:solidFill>
              </a:rPr>
              <a:t>Właściwy opis sposobu usunięcia niezgodności,</a:t>
            </a:r>
          </a:p>
          <a:p>
            <a:pPr marL="714375" indent="-357188">
              <a:buFont typeface="Tahoma" panose="020B0604030504040204" pitchFamily="34" charset="0"/>
              <a:buChar char="-"/>
            </a:pPr>
            <a:r>
              <a:rPr lang="pl-PL" sz="2400" dirty="0" smtClean="0">
                <a:solidFill>
                  <a:schemeClr val="tx1"/>
                </a:solidFill>
              </a:rPr>
              <a:t>Akceptowalne terminy usunięcia niezgodności,</a:t>
            </a:r>
          </a:p>
          <a:p>
            <a:pPr marL="714375" indent="-357188">
              <a:buFont typeface="Tahoma" panose="020B0604030504040204" pitchFamily="34" charset="0"/>
              <a:buChar char="-"/>
            </a:pPr>
            <a:r>
              <a:rPr lang="pl-PL" sz="2400" dirty="0">
                <a:solidFill>
                  <a:schemeClr val="tx1"/>
                </a:solidFill>
              </a:rPr>
              <a:t>p</a:t>
            </a:r>
            <a:r>
              <a:rPr lang="pl-PL" sz="2400" dirty="0" smtClean="0">
                <a:solidFill>
                  <a:schemeClr val="tx1"/>
                </a:solidFill>
              </a:rPr>
              <a:t>odjęcie działań tymczasowych obniżających ryzyko dla niezgodności, których właściwe usunięcie wymaga dłuższego czasu.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tx1"/>
                </a:solidFill>
              </a:rPr>
              <a:t>Informowanie o realizacji HDN.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tx1"/>
                </a:solidFill>
              </a:rPr>
              <a:t>Przekazywanie jeżeli będzie taka potrzeba dokumentów potwierdzających prawidłowy sposób usuwania niezgodności.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tx1"/>
                </a:solidFill>
              </a:rPr>
              <a:t>Przekazanie informacji do GIF o gotowości do poddania się inspekcji.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tx1"/>
                </a:solidFill>
              </a:rPr>
              <a:t>Pozytywny wynik inspekcji. </a:t>
            </a:r>
          </a:p>
          <a:p>
            <a:endParaRPr 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40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431-2E5F-4781-8CEC-31475DBB366A}" type="datetime1">
              <a:rPr lang="pl-PL" smtClean="0"/>
              <a:pPr/>
              <a:t>09.10.2017</a:t>
            </a:fld>
            <a:endParaRPr lang="pl-PL"/>
          </a:p>
        </p:txBody>
      </p:sp>
      <p:grpSp>
        <p:nvGrpSpPr>
          <p:cNvPr id="8" name="Grupa 7"/>
          <p:cNvGrpSpPr/>
          <p:nvPr/>
        </p:nvGrpSpPr>
        <p:grpSpPr>
          <a:xfrm>
            <a:off x="0" y="-97832"/>
            <a:ext cx="12192000" cy="1456134"/>
            <a:chOff x="0" y="1642159"/>
            <a:chExt cx="12192000" cy="1456134"/>
          </a:xfrm>
        </p:grpSpPr>
        <p:pic>
          <p:nvPicPr>
            <p:cNvPr id="9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75" t="-1918" r="31100"/>
            <a:stretch/>
          </p:blipFill>
          <p:spPr bwMode="auto">
            <a:xfrm>
              <a:off x="5334497" y="1642159"/>
              <a:ext cx="3433687" cy="145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63"/>
            <a:stretch/>
          </p:blipFill>
          <p:spPr bwMode="auto">
            <a:xfrm>
              <a:off x="0" y="1669543"/>
              <a:ext cx="5508104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25" b="10"/>
            <a:stretch/>
          </p:blipFill>
          <p:spPr bwMode="auto">
            <a:xfrm>
              <a:off x="8628112" y="1669691"/>
              <a:ext cx="3563888" cy="142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Prostokąt 2"/>
          <p:cNvSpPr/>
          <p:nvPr/>
        </p:nvSpPr>
        <p:spPr>
          <a:xfrm>
            <a:off x="1203029" y="2075870"/>
            <a:ext cx="9398296" cy="93879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 smtClean="0">
                <a:solidFill>
                  <a:schemeClr val="tx1"/>
                </a:solidFill>
              </a:rPr>
              <a:t>Harmonogram Działań Naprawczych powinien dotyczyć ostatecznej wersji raportu.</a:t>
            </a:r>
          </a:p>
          <a:p>
            <a:endParaRPr lang="pl-PL" sz="2400" dirty="0">
              <a:solidFill>
                <a:schemeClr val="tx1"/>
              </a:solidFill>
            </a:endParaRPr>
          </a:p>
          <a:p>
            <a:endParaRPr lang="pl-PL" sz="2400" dirty="0">
              <a:solidFill>
                <a:schemeClr val="tx1"/>
              </a:solidFill>
            </a:endParaRPr>
          </a:p>
          <a:p>
            <a:endParaRPr lang="pl-PL" sz="2400" dirty="0" smtClean="0">
              <a:solidFill>
                <a:schemeClr val="tx1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1203029" y="4340235"/>
            <a:ext cx="9398296" cy="121600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 smtClean="0">
                <a:solidFill>
                  <a:schemeClr val="tx1"/>
                </a:solidFill>
              </a:rPr>
              <a:t>W przypadku wniesienia zastrzeżeń lub uwag do raportu po otrzymaniu informacji o odrzuceniu wszystkich zastrzeżeń i uwag lub poprawionego raportu. </a:t>
            </a:r>
          </a:p>
          <a:p>
            <a:endParaRPr lang="pl-PL" sz="2400" dirty="0">
              <a:solidFill>
                <a:schemeClr val="tx1"/>
              </a:solidFill>
            </a:endParaRPr>
          </a:p>
          <a:p>
            <a:endParaRPr lang="pl-PL" sz="2400" dirty="0" smtClean="0">
              <a:solidFill>
                <a:schemeClr val="tx1"/>
              </a:solidFill>
            </a:endParaRPr>
          </a:p>
        </p:txBody>
      </p:sp>
      <p:sp>
        <p:nvSpPr>
          <p:cNvPr id="2" name="Strzałka w dół 1"/>
          <p:cNvSpPr/>
          <p:nvPr/>
        </p:nvSpPr>
        <p:spPr>
          <a:xfrm>
            <a:off x="5659861" y="3188245"/>
            <a:ext cx="484632" cy="978408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867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431-2E5F-4781-8CEC-31475DBB366A}" type="datetime1">
              <a:rPr lang="pl-PL" smtClean="0"/>
              <a:pPr/>
              <a:t>09.10.2017</a:t>
            </a:fld>
            <a:endParaRPr lang="pl-PL"/>
          </a:p>
        </p:txBody>
      </p:sp>
      <p:grpSp>
        <p:nvGrpSpPr>
          <p:cNvPr id="8" name="Grupa 7"/>
          <p:cNvGrpSpPr/>
          <p:nvPr/>
        </p:nvGrpSpPr>
        <p:grpSpPr>
          <a:xfrm>
            <a:off x="0" y="-97832"/>
            <a:ext cx="12192000" cy="1456134"/>
            <a:chOff x="0" y="1642159"/>
            <a:chExt cx="12192000" cy="1456134"/>
          </a:xfrm>
        </p:grpSpPr>
        <p:pic>
          <p:nvPicPr>
            <p:cNvPr id="9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75" t="-1918" r="31100"/>
            <a:stretch/>
          </p:blipFill>
          <p:spPr bwMode="auto">
            <a:xfrm>
              <a:off x="5334497" y="1642159"/>
              <a:ext cx="3433687" cy="145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63"/>
            <a:stretch/>
          </p:blipFill>
          <p:spPr bwMode="auto">
            <a:xfrm>
              <a:off x="0" y="1669543"/>
              <a:ext cx="5508104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25" b="10"/>
            <a:stretch/>
          </p:blipFill>
          <p:spPr bwMode="auto">
            <a:xfrm>
              <a:off x="8628112" y="1669691"/>
              <a:ext cx="3563888" cy="142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rostokąt 1"/>
          <p:cNvSpPr/>
          <p:nvPr/>
        </p:nvSpPr>
        <p:spPr>
          <a:xfrm>
            <a:off x="1647444" y="2143125"/>
            <a:ext cx="8897112" cy="30470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8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2800" b="1" dirty="0" smtClean="0">
                <a:solidFill>
                  <a:schemeClr val="tx1"/>
                </a:solidFill>
              </a:rPr>
              <a:t>Co nowego w ustawie Prawo farmaceutyczne ?</a:t>
            </a:r>
          </a:p>
          <a:p>
            <a:pPr algn="ctr"/>
            <a:endParaRPr lang="pl-PL" sz="28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2800" b="1" dirty="0" smtClean="0">
                <a:solidFill>
                  <a:schemeClr val="tx1"/>
                </a:solidFill>
              </a:rPr>
              <a:t>Projekt ustawy o zmianie ustawy - Prawo farmaceutyczne oraz niektórych innych ustaw</a:t>
            </a:r>
          </a:p>
          <a:p>
            <a:endParaRPr lang="pl-PL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3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16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431-2E5F-4781-8CEC-31475DBB366A}" type="datetime1">
              <a:rPr lang="pl-PL" smtClean="0"/>
              <a:pPr/>
              <a:t>09.10.2017</a:t>
            </a:fld>
            <a:endParaRPr lang="pl-PL"/>
          </a:p>
        </p:txBody>
      </p:sp>
      <p:grpSp>
        <p:nvGrpSpPr>
          <p:cNvPr id="8" name="Grupa 7"/>
          <p:cNvGrpSpPr/>
          <p:nvPr/>
        </p:nvGrpSpPr>
        <p:grpSpPr>
          <a:xfrm>
            <a:off x="0" y="-97832"/>
            <a:ext cx="12192000" cy="1456134"/>
            <a:chOff x="0" y="1642159"/>
            <a:chExt cx="12192000" cy="1456134"/>
          </a:xfrm>
        </p:grpSpPr>
        <p:pic>
          <p:nvPicPr>
            <p:cNvPr id="9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75" t="-1918" r="31100"/>
            <a:stretch/>
          </p:blipFill>
          <p:spPr bwMode="auto">
            <a:xfrm>
              <a:off x="5334497" y="1642159"/>
              <a:ext cx="3433687" cy="145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63"/>
            <a:stretch/>
          </p:blipFill>
          <p:spPr bwMode="auto">
            <a:xfrm>
              <a:off x="0" y="1669543"/>
              <a:ext cx="5508104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25" b="10"/>
            <a:stretch/>
          </p:blipFill>
          <p:spPr bwMode="auto">
            <a:xfrm>
              <a:off x="8628112" y="1669691"/>
              <a:ext cx="3563888" cy="142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pole tekstowe 2"/>
          <p:cNvSpPr txBox="1"/>
          <p:nvPr/>
        </p:nvSpPr>
        <p:spPr>
          <a:xfrm>
            <a:off x="4786052" y="1608966"/>
            <a:ext cx="721087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1) http</a:t>
            </a:r>
            <a:r>
              <a:rPr lang="pl-PL" sz="2000" dirty="0"/>
              <a:t>://www.rcl.gov.pl/</a:t>
            </a:r>
          </a:p>
          <a:p>
            <a:r>
              <a:rPr lang="pl-PL" sz="2000" dirty="0"/>
              <a:t> </a:t>
            </a:r>
          </a:p>
          <a:p>
            <a:r>
              <a:rPr lang="pl-PL" sz="2000" dirty="0"/>
              <a:t>2</a:t>
            </a:r>
            <a:r>
              <a:rPr lang="pl-PL" sz="2000" dirty="0" smtClean="0"/>
              <a:t>) RZĄDOWY </a:t>
            </a:r>
            <a:r>
              <a:rPr lang="pl-PL" sz="2000" dirty="0"/>
              <a:t>PROCES </a:t>
            </a:r>
            <a:r>
              <a:rPr lang="pl-PL" sz="2000" dirty="0" smtClean="0"/>
              <a:t>LEGISLACYJNY</a:t>
            </a:r>
          </a:p>
          <a:p>
            <a:endParaRPr lang="pl-PL" sz="2000" dirty="0"/>
          </a:p>
          <a:p>
            <a:r>
              <a:rPr lang="pl-PL" sz="2000" dirty="0"/>
              <a:t>3</a:t>
            </a:r>
            <a:r>
              <a:rPr lang="pl-PL" sz="2000" dirty="0" smtClean="0"/>
              <a:t>) PROJEKTY </a:t>
            </a:r>
            <a:r>
              <a:rPr lang="pl-PL" sz="2000" dirty="0"/>
              <a:t>USTAW – W TOKU</a:t>
            </a:r>
          </a:p>
          <a:p>
            <a:r>
              <a:rPr lang="pl-PL" sz="2000" dirty="0" smtClean="0"/>
              <a:t> </a:t>
            </a:r>
          </a:p>
          <a:p>
            <a:r>
              <a:rPr lang="pl-PL" sz="2000" dirty="0"/>
              <a:t>4</a:t>
            </a:r>
            <a:r>
              <a:rPr lang="pl-PL" sz="2000" dirty="0" smtClean="0"/>
              <a:t>) Numer </a:t>
            </a:r>
            <a:r>
              <a:rPr lang="pl-PL" sz="2000" dirty="0"/>
              <a:t>projektu – </a:t>
            </a:r>
            <a:r>
              <a:rPr lang="pl-PL" sz="2000" dirty="0" smtClean="0"/>
              <a:t>UD93</a:t>
            </a:r>
          </a:p>
          <a:p>
            <a:endParaRPr lang="pl-PL" sz="2000" dirty="0"/>
          </a:p>
          <a:p>
            <a:r>
              <a:rPr lang="pl-PL" sz="2000" dirty="0"/>
              <a:t>5</a:t>
            </a:r>
            <a:r>
              <a:rPr lang="pl-PL" sz="2000" dirty="0" smtClean="0"/>
              <a:t>) 8</a:t>
            </a:r>
            <a:r>
              <a:rPr lang="pl-PL" sz="2000" dirty="0"/>
              <a:t>. Komisja </a:t>
            </a:r>
            <a:r>
              <a:rPr lang="pl-PL" sz="2000" dirty="0" smtClean="0"/>
              <a:t>prawnicza</a:t>
            </a:r>
          </a:p>
          <a:p>
            <a:pPr marL="265113"/>
            <a:endParaRPr lang="pl-PL" sz="2000" dirty="0"/>
          </a:p>
          <a:p>
            <a:pPr marL="265113" indent="-265113"/>
            <a:r>
              <a:rPr lang="pl-PL" sz="2000" dirty="0" smtClean="0"/>
              <a:t>6) 14.09.2017 </a:t>
            </a:r>
            <a:r>
              <a:rPr lang="pl-PL" sz="2000" dirty="0"/>
              <a:t>do RCL na KP - projekt z załącznikami - zm. Prawa </a:t>
            </a:r>
            <a:r>
              <a:rPr lang="pl-PL" sz="2000" dirty="0" err="1"/>
              <a:t>farmaceutycznego.rar</a:t>
            </a:r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https</a:t>
            </a:r>
            <a:r>
              <a:rPr lang="pl-PL" sz="2000" dirty="0"/>
              <a:t>://legislacja.rcl.gov.pl/projekt/12289206/katalog/12375732#12375732</a:t>
            </a:r>
          </a:p>
          <a:p>
            <a:r>
              <a:rPr lang="pl-PL" sz="2000" dirty="0"/>
              <a:t> </a:t>
            </a:r>
          </a:p>
          <a:p>
            <a:endParaRPr lang="pl-PL" sz="20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5686"/>
            <a:ext cx="4758367" cy="386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08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17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431-2E5F-4781-8CEC-31475DBB366A}" type="datetime1">
              <a:rPr lang="pl-PL" smtClean="0"/>
              <a:pPr/>
              <a:t>09.10.2017</a:t>
            </a:fld>
            <a:endParaRPr lang="pl-PL"/>
          </a:p>
        </p:txBody>
      </p:sp>
      <p:grpSp>
        <p:nvGrpSpPr>
          <p:cNvPr id="8" name="Grupa 7"/>
          <p:cNvGrpSpPr/>
          <p:nvPr/>
        </p:nvGrpSpPr>
        <p:grpSpPr>
          <a:xfrm>
            <a:off x="0" y="-97832"/>
            <a:ext cx="12192000" cy="1456134"/>
            <a:chOff x="0" y="1642159"/>
            <a:chExt cx="12192000" cy="1456134"/>
          </a:xfrm>
        </p:grpSpPr>
        <p:pic>
          <p:nvPicPr>
            <p:cNvPr id="9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75" t="-1918" r="31100"/>
            <a:stretch/>
          </p:blipFill>
          <p:spPr bwMode="auto">
            <a:xfrm>
              <a:off x="5334497" y="1642159"/>
              <a:ext cx="3433687" cy="145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63"/>
            <a:stretch/>
          </p:blipFill>
          <p:spPr bwMode="auto">
            <a:xfrm>
              <a:off x="0" y="1669543"/>
              <a:ext cx="5508104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25" b="10"/>
            <a:stretch/>
          </p:blipFill>
          <p:spPr bwMode="auto">
            <a:xfrm>
              <a:off x="8628112" y="1669691"/>
              <a:ext cx="3563888" cy="142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Prostokąt 2"/>
          <p:cNvSpPr/>
          <p:nvPr/>
        </p:nvSpPr>
        <p:spPr>
          <a:xfrm>
            <a:off x="434567" y="1575302"/>
            <a:ext cx="1195057" cy="4345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Różnice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964602" y="1774478"/>
            <a:ext cx="8799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1. Korespondencja e-mailowa:</a:t>
            </a:r>
          </a:p>
          <a:p>
            <a:pPr marL="533400" indent="-171450">
              <a:buFont typeface="Calibri" panose="020F0502020204030204" pitchFamily="34" charset="0"/>
              <a:buChar char="̵"/>
            </a:pPr>
            <a:r>
              <a:rPr lang="pl-PL" sz="2400" dirty="0" smtClean="0"/>
              <a:t>raport wstępny,</a:t>
            </a:r>
          </a:p>
          <a:p>
            <a:pPr marL="533400" indent="-171450">
              <a:buFont typeface="Calibri" panose="020F0502020204030204" pitchFamily="34" charset="0"/>
              <a:buChar char="̵"/>
            </a:pPr>
            <a:r>
              <a:rPr lang="pl-PL" sz="2400" dirty="0" smtClean="0"/>
              <a:t>zastrzeżenia i uwagi,</a:t>
            </a:r>
          </a:p>
          <a:p>
            <a:pPr marL="533400" indent="-171450">
              <a:buFont typeface="Calibri" panose="020F0502020204030204" pitchFamily="34" charset="0"/>
              <a:buChar char="̵"/>
            </a:pPr>
            <a:r>
              <a:rPr lang="pl-PL" sz="2400" dirty="0" smtClean="0"/>
              <a:t>HDN,</a:t>
            </a:r>
          </a:p>
          <a:p>
            <a:pPr marL="533400" indent="-171450">
              <a:buFont typeface="Calibri" panose="020F0502020204030204" pitchFamily="34" charset="0"/>
              <a:buChar char="̵"/>
            </a:pPr>
            <a:r>
              <a:rPr lang="pl-PL" sz="2400" dirty="0" smtClean="0"/>
              <a:t>brak akceptacji HDN.</a:t>
            </a:r>
          </a:p>
          <a:p>
            <a:pPr marL="180975" indent="-180975"/>
            <a:endParaRPr lang="pl-PL" sz="2400" dirty="0" smtClean="0"/>
          </a:p>
          <a:p>
            <a:pPr marL="180975" indent="-180975"/>
            <a:r>
              <a:rPr lang="pl-PL" sz="2400" dirty="0" smtClean="0"/>
              <a:t>2. Możliwość poprawy HDN.</a:t>
            </a:r>
          </a:p>
          <a:p>
            <a:pPr marL="180975" indent="-180975"/>
            <a:endParaRPr lang="pl-PL" sz="2400" dirty="0"/>
          </a:p>
          <a:p>
            <a:pPr marL="180975" indent="-180975"/>
            <a:r>
              <a:rPr lang="pl-PL" sz="2400" dirty="0" smtClean="0"/>
              <a:t>3. Harmonogram działań naprawczych sporządza się dla ostatecznej wersji raportu. </a:t>
            </a:r>
          </a:p>
          <a:p>
            <a:pPr marL="180975" indent="-180975"/>
            <a:endParaRPr lang="pl-PL" sz="2400" dirty="0" smtClean="0"/>
          </a:p>
          <a:p>
            <a:pPr marL="180975" indent="-180975"/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334660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431-2E5F-4781-8CEC-31475DBB366A}" type="datetime1">
              <a:rPr lang="pl-PL" smtClean="0"/>
              <a:pPr/>
              <a:t>09.10.2017</a:t>
            </a:fld>
            <a:endParaRPr lang="pl-PL"/>
          </a:p>
        </p:txBody>
      </p:sp>
      <p:grpSp>
        <p:nvGrpSpPr>
          <p:cNvPr id="8" name="Grupa 7"/>
          <p:cNvGrpSpPr/>
          <p:nvPr/>
        </p:nvGrpSpPr>
        <p:grpSpPr>
          <a:xfrm>
            <a:off x="0" y="-97832"/>
            <a:ext cx="12192000" cy="1456134"/>
            <a:chOff x="0" y="1642159"/>
            <a:chExt cx="12192000" cy="1456134"/>
          </a:xfrm>
        </p:grpSpPr>
        <p:pic>
          <p:nvPicPr>
            <p:cNvPr id="9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75" t="-1918" r="31100"/>
            <a:stretch/>
          </p:blipFill>
          <p:spPr bwMode="auto">
            <a:xfrm>
              <a:off x="5334497" y="1642159"/>
              <a:ext cx="3433687" cy="145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63"/>
            <a:stretch/>
          </p:blipFill>
          <p:spPr bwMode="auto">
            <a:xfrm>
              <a:off x="0" y="1669543"/>
              <a:ext cx="5508104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25" b="10"/>
            <a:stretch/>
          </p:blipFill>
          <p:spPr bwMode="auto">
            <a:xfrm>
              <a:off x="8628112" y="1669691"/>
              <a:ext cx="3563888" cy="142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Prostokąt 2"/>
          <p:cNvSpPr/>
          <p:nvPr/>
        </p:nvSpPr>
        <p:spPr>
          <a:xfrm>
            <a:off x="434567" y="1575302"/>
            <a:ext cx="1195057" cy="4345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Różnice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964602" y="1645266"/>
            <a:ext cx="87999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/>
            <a:r>
              <a:rPr lang="pl-PL" sz="2400" dirty="0"/>
              <a:t>4</a:t>
            </a:r>
            <a:r>
              <a:rPr lang="pl-PL" sz="2400" dirty="0" smtClean="0"/>
              <a:t>. </a:t>
            </a:r>
            <a:r>
              <a:rPr lang="pl-PL" sz="2400" dirty="0"/>
              <a:t>Ocena dotycząca spełnienia wymagań Dobrej Praktyki Wytwarzania lub Dobrej Praktyki  Dystrybucyjnej substancji czynnych na podstawie obserwacji i niezgodności poczynionych podczas inspekcji oraz oceny HDN.</a:t>
            </a:r>
          </a:p>
          <a:p>
            <a:pPr marL="180975" indent="-180975"/>
            <a:endParaRPr lang="pl-PL" sz="2400" dirty="0" smtClean="0"/>
          </a:p>
          <a:p>
            <a:pPr marL="180975" indent="-180975"/>
            <a:r>
              <a:rPr lang="pl-PL" sz="2400" dirty="0"/>
              <a:t>5</a:t>
            </a:r>
            <a:r>
              <a:rPr lang="pl-PL" sz="2400" dirty="0" smtClean="0"/>
              <a:t>. W przypadku braku akceptacji HDN decyzja nakazująca usunięcie niezgodności wydawana będzie tylko w odniesieniu do tych niezgodności, których sposób lub termin usunięcia nie został zaakceptowany.</a:t>
            </a:r>
          </a:p>
          <a:p>
            <a:pPr marL="180975" indent="-180975"/>
            <a:endParaRPr lang="pl-PL" sz="2400" dirty="0"/>
          </a:p>
          <a:p>
            <a:pPr marL="180975" indent="-180975"/>
            <a:r>
              <a:rPr lang="pl-PL" sz="2400" dirty="0"/>
              <a:t>6</a:t>
            </a:r>
            <a:r>
              <a:rPr lang="pl-PL" sz="2400" dirty="0" smtClean="0"/>
              <a:t>. Wydanie certyfikatu będzie możliwe tylko </a:t>
            </a:r>
            <a:r>
              <a:rPr lang="pl-PL" sz="2400" dirty="0"/>
              <a:t>dla działalności objętej inspekcją, dla której zakres inspekcji był wystarczający do dokonania oceny spełnienia wymagań.</a:t>
            </a:r>
          </a:p>
        </p:txBody>
      </p:sp>
    </p:spTree>
    <p:extLst>
      <p:ext uri="{BB962C8B-B14F-4D97-AF65-F5344CB8AC3E}">
        <p14:creationId xmlns:p14="http://schemas.microsoft.com/office/powerpoint/2010/main" val="206007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19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431-2E5F-4781-8CEC-31475DBB366A}" type="datetime1">
              <a:rPr lang="pl-PL" smtClean="0"/>
              <a:pPr/>
              <a:t>09.10.2017</a:t>
            </a:fld>
            <a:endParaRPr lang="pl-PL"/>
          </a:p>
        </p:txBody>
      </p:sp>
      <p:grpSp>
        <p:nvGrpSpPr>
          <p:cNvPr id="8" name="Grupa 7"/>
          <p:cNvGrpSpPr/>
          <p:nvPr/>
        </p:nvGrpSpPr>
        <p:grpSpPr>
          <a:xfrm>
            <a:off x="0" y="-97832"/>
            <a:ext cx="12192000" cy="1456134"/>
            <a:chOff x="0" y="1642159"/>
            <a:chExt cx="12192000" cy="1456134"/>
          </a:xfrm>
        </p:grpSpPr>
        <p:pic>
          <p:nvPicPr>
            <p:cNvPr id="9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75" t="-1918" r="31100"/>
            <a:stretch/>
          </p:blipFill>
          <p:spPr bwMode="auto">
            <a:xfrm>
              <a:off x="5334497" y="1642159"/>
              <a:ext cx="3433687" cy="145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63"/>
            <a:stretch/>
          </p:blipFill>
          <p:spPr bwMode="auto">
            <a:xfrm>
              <a:off x="0" y="1669543"/>
              <a:ext cx="5508104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25" b="10"/>
            <a:stretch/>
          </p:blipFill>
          <p:spPr bwMode="auto">
            <a:xfrm>
              <a:off x="8628112" y="1669691"/>
              <a:ext cx="3563888" cy="142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rostokąt 1"/>
          <p:cNvSpPr/>
          <p:nvPr/>
        </p:nvSpPr>
        <p:spPr>
          <a:xfrm>
            <a:off x="436728" y="1442224"/>
            <a:ext cx="11477768" cy="5595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Państwowa Inspekcja Farmaceutyczna</a:t>
            </a:r>
            <a:endParaRPr lang="pl-PL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357115" y="6161918"/>
            <a:ext cx="11477768" cy="5595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Kontrolowany</a:t>
            </a:r>
            <a:endParaRPr lang="pl-PL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Prostokąt 29"/>
          <p:cNvSpPr/>
          <p:nvPr/>
        </p:nvSpPr>
        <p:spPr>
          <a:xfrm rot="5400000">
            <a:off x="3639982" y="5578071"/>
            <a:ext cx="347400" cy="820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dni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Pięciokąt 30"/>
          <p:cNvSpPr/>
          <p:nvPr/>
        </p:nvSpPr>
        <p:spPr>
          <a:xfrm rot="5202944" flipV="1">
            <a:off x="-1715801" y="3923741"/>
            <a:ext cx="4543371" cy="360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Raport wstępny z inspekcji</a:t>
            </a:r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Pięciokąt 31"/>
          <p:cNvSpPr/>
          <p:nvPr/>
        </p:nvSpPr>
        <p:spPr>
          <a:xfrm rot="16406147">
            <a:off x="-253715" y="3749717"/>
            <a:ext cx="4516050" cy="648000"/>
          </a:xfrm>
          <a:prstGeom prst="homePlate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Zastrzeżenia lub wyjaśnienia do raportu</a:t>
            </a:r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ięciokąt 19"/>
          <p:cNvSpPr/>
          <p:nvPr/>
        </p:nvSpPr>
        <p:spPr>
          <a:xfrm rot="5129267" flipV="1">
            <a:off x="651314" y="3862532"/>
            <a:ext cx="4644823" cy="648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Odpowiedź na zastrzeżenia + raport wstępny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Pięciokąt 32"/>
          <p:cNvSpPr/>
          <p:nvPr/>
        </p:nvSpPr>
        <p:spPr>
          <a:xfrm rot="16357581">
            <a:off x="2186099" y="3923739"/>
            <a:ext cx="4527782" cy="360000"/>
          </a:xfrm>
          <a:prstGeom prst="homePlate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Działań Naprawczych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Prostokąt 35"/>
          <p:cNvSpPr/>
          <p:nvPr/>
        </p:nvSpPr>
        <p:spPr>
          <a:xfrm rot="5459189">
            <a:off x="5964060" y="5581870"/>
            <a:ext cx="339606" cy="812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dni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Pięciokąt 22"/>
          <p:cNvSpPr/>
          <p:nvPr/>
        </p:nvSpPr>
        <p:spPr>
          <a:xfrm rot="4944387" flipV="1">
            <a:off x="5791847" y="3998591"/>
            <a:ext cx="4511001" cy="360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Raport z inspekcji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Pięciokąt 23"/>
          <p:cNvSpPr/>
          <p:nvPr/>
        </p:nvSpPr>
        <p:spPr>
          <a:xfrm rot="16443015">
            <a:off x="6858298" y="3901850"/>
            <a:ext cx="4637220" cy="360000"/>
          </a:xfrm>
          <a:prstGeom prst="homePlate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Zastrzeżenia lub wyjaśnienia do raportu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Prostokąt 26"/>
          <p:cNvSpPr/>
          <p:nvPr/>
        </p:nvSpPr>
        <p:spPr>
          <a:xfrm rot="5400000">
            <a:off x="1013221" y="5554993"/>
            <a:ext cx="347400" cy="792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dni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Pięciokąt 37"/>
          <p:cNvSpPr/>
          <p:nvPr/>
        </p:nvSpPr>
        <p:spPr>
          <a:xfrm rot="4944387" flipV="1">
            <a:off x="8705356" y="3931890"/>
            <a:ext cx="4585314" cy="360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Odpowiedź na zastrzeżenia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Pięciokąt 38"/>
          <p:cNvSpPr/>
          <p:nvPr/>
        </p:nvSpPr>
        <p:spPr>
          <a:xfrm rot="5221236" flipV="1">
            <a:off x="3227854" y="3973149"/>
            <a:ext cx="4497526" cy="360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akceptacji HDN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Pięciokąt 39"/>
          <p:cNvSpPr/>
          <p:nvPr/>
        </p:nvSpPr>
        <p:spPr>
          <a:xfrm rot="16560768">
            <a:off x="4682127" y="3908554"/>
            <a:ext cx="4445922" cy="360000"/>
          </a:xfrm>
          <a:prstGeom prst="homePlate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Poprawiony HDN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Pięciokąt 24"/>
          <p:cNvSpPr/>
          <p:nvPr/>
        </p:nvSpPr>
        <p:spPr>
          <a:xfrm rot="4944387" flipV="1">
            <a:off x="9158736" y="3908554"/>
            <a:ext cx="4525805" cy="360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Raport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1775688" y="6222380"/>
            <a:ext cx="59195" cy="58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rostokąt 25"/>
          <p:cNvSpPr/>
          <p:nvPr/>
        </p:nvSpPr>
        <p:spPr>
          <a:xfrm rot="5400000">
            <a:off x="9844726" y="1820409"/>
            <a:ext cx="347400" cy="820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dni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62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431-2E5F-4781-8CEC-31475DBB366A}" type="datetime1">
              <a:rPr lang="pl-PL" smtClean="0"/>
              <a:pPr/>
              <a:t>09.10.2017</a:t>
            </a:fld>
            <a:endParaRPr lang="pl-PL"/>
          </a:p>
        </p:txBody>
      </p:sp>
      <p:grpSp>
        <p:nvGrpSpPr>
          <p:cNvPr id="8" name="Grupa 7"/>
          <p:cNvGrpSpPr/>
          <p:nvPr/>
        </p:nvGrpSpPr>
        <p:grpSpPr>
          <a:xfrm>
            <a:off x="0" y="-97832"/>
            <a:ext cx="12192000" cy="1456134"/>
            <a:chOff x="0" y="1642159"/>
            <a:chExt cx="12192000" cy="1456134"/>
          </a:xfrm>
        </p:grpSpPr>
        <p:pic>
          <p:nvPicPr>
            <p:cNvPr id="9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75" t="-1918" r="31100"/>
            <a:stretch/>
          </p:blipFill>
          <p:spPr bwMode="auto">
            <a:xfrm>
              <a:off x="5334497" y="1642159"/>
              <a:ext cx="3433687" cy="145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63"/>
            <a:stretch/>
          </p:blipFill>
          <p:spPr bwMode="auto">
            <a:xfrm>
              <a:off x="0" y="1669543"/>
              <a:ext cx="5508104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25" b="10"/>
            <a:stretch/>
          </p:blipFill>
          <p:spPr bwMode="auto">
            <a:xfrm>
              <a:off x="8628112" y="1669691"/>
              <a:ext cx="3563888" cy="142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4" name="Diagra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357452"/>
              </p:ext>
            </p:extLst>
          </p:nvPr>
        </p:nvGraphicFramePr>
        <p:xfrm>
          <a:off x="4136563" y="1421879"/>
          <a:ext cx="7462347" cy="4974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925252" y="3037523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 smtClean="0"/>
              <a:t>Powody wydania decyzji administracyjnej związanej z przeprowadzoną inspekcją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01333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20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431-2E5F-4781-8CEC-31475DBB366A}" type="datetime1">
              <a:rPr lang="pl-PL" smtClean="0"/>
              <a:pPr/>
              <a:t>09.10.2017</a:t>
            </a:fld>
            <a:endParaRPr lang="pl-PL"/>
          </a:p>
        </p:txBody>
      </p:sp>
      <p:grpSp>
        <p:nvGrpSpPr>
          <p:cNvPr id="8" name="Grupa 7"/>
          <p:cNvGrpSpPr/>
          <p:nvPr/>
        </p:nvGrpSpPr>
        <p:grpSpPr>
          <a:xfrm>
            <a:off x="0" y="-97832"/>
            <a:ext cx="12192000" cy="1456134"/>
            <a:chOff x="0" y="1642159"/>
            <a:chExt cx="12192000" cy="1456134"/>
          </a:xfrm>
        </p:grpSpPr>
        <p:pic>
          <p:nvPicPr>
            <p:cNvPr id="9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75" t="-1918" r="31100"/>
            <a:stretch/>
          </p:blipFill>
          <p:spPr bwMode="auto">
            <a:xfrm>
              <a:off x="5334497" y="1642159"/>
              <a:ext cx="3433687" cy="145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63"/>
            <a:stretch/>
          </p:blipFill>
          <p:spPr bwMode="auto">
            <a:xfrm>
              <a:off x="0" y="1669543"/>
              <a:ext cx="5508104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25" b="10"/>
            <a:stretch/>
          </p:blipFill>
          <p:spPr bwMode="auto">
            <a:xfrm>
              <a:off x="8628112" y="1669691"/>
              <a:ext cx="3563888" cy="142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rostokąt 1"/>
          <p:cNvSpPr/>
          <p:nvPr/>
        </p:nvSpPr>
        <p:spPr>
          <a:xfrm>
            <a:off x="188962" y="3383998"/>
            <a:ext cx="2240572" cy="149542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INSPEKCJA</a:t>
            </a:r>
          </a:p>
          <a:p>
            <a:pPr algn="ctr"/>
            <a:endParaRPr lang="pl-PL" dirty="0">
              <a:solidFill>
                <a:schemeClr val="tx1"/>
              </a:solidFill>
            </a:endParaRPr>
          </a:p>
          <a:p>
            <a:pPr algn="ctr"/>
            <a:r>
              <a:rPr lang="pl-PL" dirty="0" smtClean="0">
                <a:solidFill>
                  <a:schemeClr val="tx1"/>
                </a:solidFill>
              </a:rPr>
              <a:t>Orzeczenie o braku spełnienia  wymagań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2554027" y="3383998"/>
            <a:ext cx="2240572" cy="149542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WYTWÓRCA</a:t>
            </a:r>
          </a:p>
          <a:p>
            <a:pPr algn="ctr"/>
            <a:endParaRPr lang="pl-PL" dirty="0">
              <a:solidFill>
                <a:schemeClr val="tx1"/>
              </a:solidFill>
            </a:endParaRPr>
          </a:p>
          <a:p>
            <a:pPr algn="ctr"/>
            <a:r>
              <a:rPr lang="pl-PL" dirty="0" smtClean="0">
                <a:solidFill>
                  <a:schemeClr val="tx1"/>
                </a:solidFill>
              </a:rPr>
              <a:t>Harmonogram Działań Naprawczych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4919091" y="3383998"/>
            <a:ext cx="2240573" cy="149542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INSPERTOR</a:t>
            </a:r>
          </a:p>
          <a:p>
            <a:pPr algn="ctr"/>
            <a:endParaRPr lang="pl-PL" dirty="0">
              <a:solidFill>
                <a:schemeClr val="tx1"/>
              </a:solidFill>
            </a:endParaRPr>
          </a:p>
          <a:p>
            <a:pPr algn="ctr"/>
            <a:r>
              <a:rPr lang="pl-PL" dirty="0" smtClean="0">
                <a:solidFill>
                  <a:schemeClr val="tx1"/>
                </a:solidFill>
              </a:rPr>
              <a:t>Analiza HDN i opinia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7284156" y="3377096"/>
            <a:ext cx="2240575" cy="149542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INSPERTOR</a:t>
            </a:r>
          </a:p>
          <a:p>
            <a:pPr algn="ctr"/>
            <a:r>
              <a:rPr lang="pl-PL" dirty="0" smtClean="0">
                <a:solidFill>
                  <a:schemeClr val="tx1"/>
                </a:solidFill>
              </a:rPr>
              <a:t>Raport z orzeczeniem o spełnieniu wymagań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9649222" y="1881671"/>
            <a:ext cx="2285602" cy="149542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NASTĘNA INSPEKCJA</a:t>
            </a:r>
          </a:p>
          <a:p>
            <a:pPr algn="ctr"/>
            <a:endParaRPr lang="pl-PL" dirty="0">
              <a:solidFill>
                <a:schemeClr val="tx1"/>
              </a:solidFill>
            </a:endParaRPr>
          </a:p>
          <a:p>
            <a:pPr algn="ctr"/>
            <a:r>
              <a:rPr lang="pl-PL" dirty="0" smtClean="0">
                <a:solidFill>
                  <a:schemeClr val="tx1"/>
                </a:solidFill>
              </a:rPr>
              <a:t>Sprawdzenie realizacji HDN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6" name="Wygięta strzałka 15"/>
          <p:cNvSpPr/>
          <p:nvPr/>
        </p:nvSpPr>
        <p:spPr>
          <a:xfrm>
            <a:off x="8257908" y="2403982"/>
            <a:ext cx="1266825" cy="876300"/>
          </a:xfrm>
          <a:prstGeom prst="bentArrow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7" name="Wygięta strzałka 16"/>
          <p:cNvSpPr/>
          <p:nvPr/>
        </p:nvSpPr>
        <p:spPr>
          <a:xfrm flipV="1">
            <a:off x="8257907" y="4969335"/>
            <a:ext cx="1266825" cy="876300"/>
          </a:xfrm>
          <a:prstGeom prst="bentArrow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9649221" y="4872521"/>
            <a:ext cx="2285603" cy="149542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WSZCZĘCIE POSTĘPOWANIA ADMINISTRACYJNEGO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8043927" y="1886238"/>
            <a:ext cx="154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Spełnia wymagania</a:t>
            </a:r>
            <a:endParaRPr lang="pl-PL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8043926" y="5777828"/>
            <a:ext cx="154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Nie spełnia  wymagań</a:t>
            </a:r>
            <a:endParaRPr lang="pl-PL" dirty="0"/>
          </a:p>
        </p:txBody>
      </p:sp>
      <p:sp>
        <p:nvSpPr>
          <p:cNvPr id="21" name="Wygięta strzałka 20"/>
          <p:cNvSpPr/>
          <p:nvPr/>
        </p:nvSpPr>
        <p:spPr>
          <a:xfrm>
            <a:off x="1170928" y="2403982"/>
            <a:ext cx="1266825" cy="876300"/>
          </a:xfrm>
          <a:prstGeom prst="bentArrow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2531511" y="1748170"/>
            <a:ext cx="2285603" cy="149542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WSZCZĘCIE POSTĘPOWANIA ADMINISTRACYJNEGO</a:t>
            </a:r>
          </a:p>
        </p:txBody>
      </p:sp>
      <p:sp>
        <p:nvSpPr>
          <p:cNvPr id="3" name="Mnożenie 2"/>
          <p:cNvSpPr/>
          <p:nvPr/>
        </p:nvSpPr>
        <p:spPr>
          <a:xfrm>
            <a:off x="-97511" y="1528712"/>
            <a:ext cx="6136888" cy="1934339"/>
          </a:xfrm>
          <a:prstGeom prst="mathMultiply">
            <a:avLst/>
          </a:prstGeom>
          <a:solidFill>
            <a:srgbClr val="FF9393">
              <a:alpha val="25000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193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21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431-2E5F-4781-8CEC-31475DBB366A}" type="datetime1">
              <a:rPr lang="pl-PL" smtClean="0"/>
              <a:pPr/>
              <a:t>09.10.2017</a:t>
            </a:fld>
            <a:endParaRPr lang="pl-PL"/>
          </a:p>
        </p:txBody>
      </p:sp>
      <p:grpSp>
        <p:nvGrpSpPr>
          <p:cNvPr id="8" name="Grupa 7"/>
          <p:cNvGrpSpPr/>
          <p:nvPr/>
        </p:nvGrpSpPr>
        <p:grpSpPr>
          <a:xfrm>
            <a:off x="0" y="-97832"/>
            <a:ext cx="12192000" cy="1456134"/>
            <a:chOff x="0" y="1642159"/>
            <a:chExt cx="12192000" cy="1456134"/>
          </a:xfrm>
        </p:grpSpPr>
        <p:pic>
          <p:nvPicPr>
            <p:cNvPr id="9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75" t="-1918" r="31100"/>
            <a:stretch/>
          </p:blipFill>
          <p:spPr bwMode="auto">
            <a:xfrm>
              <a:off x="5334497" y="1642159"/>
              <a:ext cx="3433687" cy="145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63"/>
            <a:stretch/>
          </p:blipFill>
          <p:spPr bwMode="auto">
            <a:xfrm>
              <a:off x="0" y="1669543"/>
              <a:ext cx="5508104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25" b="10"/>
            <a:stretch/>
          </p:blipFill>
          <p:spPr bwMode="auto">
            <a:xfrm>
              <a:off x="8628112" y="1669691"/>
              <a:ext cx="3563888" cy="142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Prostokąt 11"/>
          <p:cNvSpPr/>
          <p:nvPr/>
        </p:nvSpPr>
        <p:spPr>
          <a:xfrm>
            <a:off x="313455" y="1656269"/>
            <a:ext cx="2240572" cy="14954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WYTWÓRCA</a:t>
            </a:r>
          </a:p>
          <a:p>
            <a:pPr algn="ctr"/>
            <a:endParaRPr lang="pl-PL" dirty="0">
              <a:solidFill>
                <a:schemeClr val="tx1"/>
              </a:solidFill>
            </a:endParaRPr>
          </a:p>
          <a:p>
            <a:pPr algn="ctr"/>
            <a:r>
              <a:rPr lang="pl-PL" dirty="0" smtClean="0">
                <a:solidFill>
                  <a:schemeClr val="tx1"/>
                </a:solidFill>
              </a:rPr>
              <a:t>Harmonogram Działań Naprawczych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038474" y="2245110"/>
            <a:ext cx="88487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pl-PL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/>
              <a:t>Czas usunięcia niezgodności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/>
              <a:t>Opis sposobu usunięcia niezgodności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/>
              <a:t>Opis działań tymczasowych mających na celu obniżenie ryzyka dla pacjenta, które będą podjęte do czasu realizacji zaproponowanych działań długoterminowych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13272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22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431-2E5F-4781-8CEC-31475DBB366A}" type="datetime1">
              <a:rPr lang="pl-PL" smtClean="0"/>
              <a:pPr/>
              <a:t>09.10.2017</a:t>
            </a:fld>
            <a:endParaRPr lang="pl-PL"/>
          </a:p>
        </p:txBody>
      </p:sp>
      <p:grpSp>
        <p:nvGrpSpPr>
          <p:cNvPr id="8" name="Grupa 7"/>
          <p:cNvGrpSpPr/>
          <p:nvPr/>
        </p:nvGrpSpPr>
        <p:grpSpPr>
          <a:xfrm>
            <a:off x="0" y="-97832"/>
            <a:ext cx="12192000" cy="1456134"/>
            <a:chOff x="0" y="1642159"/>
            <a:chExt cx="12192000" cy="1456134"/>
          </a:xfrm>
        </p:grpSpPr>
        <p:pic>
          <p:nvPicPr>
            <p:cNvPr id="9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75" t="-1918" r="31100"/>
            <a:stretch/>
          </p:blipFill>
          <p:spPr bwMode="auto">
            <a:xfrm>
              <a:off x="5334497" y="1642159"/>
              <a:ext cx="3433687" cy="145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63"/>
            <a:stretch/>
          </p:blipFill>
          <p:spPr bwMode="auto">
            <a:xfrm>
              <a:off x="0" y="1669543"/>
              <a:ext cx="5508104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25" b="10"/>
            <a:stretch/>
          </p:blipFill>
          <p:spPr bwMode="auto">
            <a:xfrm>
              <a:off x="8628112" y="1669691"/>
              <a:ext cx="3563888" cy="142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pole tekstowe 4"/>
          <p:cNvSpPr txBox="1"/>
          <p:nvPr/>
        </p:nvSpPr>
        <p:spPr>
          <a:xfrm>
            <a:off x="609600" y="1774478"/>
            <a:ext cx="101549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Zawartość raportu wstępnego</a:t>
            </a:r>
          </a:p>
          <a:p>
            <a:endParaRPr lang="pl-PL" sz="2400" dirty="0"/>
          </a:p>
          <a:p>
            <a:r>
              <a:rPr lang="pl-PL" sz="2400" dirty="0" smtClean="0"/>
              <a:t>1) wskazanie </a:t>
            </a:r>
            <a:r>
              <a:rPr lang="pl-PL" sz="2400" dirty="0"/>
              <a:t>nazwy albo imienia i nazwiska oraz adresu kontrolowanego;</a:t>
            </a:r>
          </a:p>
          <a:p>
            <a:r>
              <a:rPr lang="pl-PL" sz="2400" dirty="0"/>
              <a:t>2</a:t>
            </a:r>
            <a:r>
              <a:rPr lang="pl-PL" sz="2400" dirty="0" smtClean="0"/>
              <a:t>) wskazanie </a:t>
            </a:r>
            <a:r>
              <a:rPr lang="pl-PL" sz="2400" dirty="0"/>
              <a:t>imienia i nazwiska oraz stanowiska służbowego inspektorów; </a:t>
            </a:r>
          </a:p>
          <a:p>
            <a:r>
              <a:rPr lang="pl-PL" sz="2400" dirty="0"/>
              <a:t>3</a:t>
            </a:r>
            <a:r>
              <a:rPr lang="pl-PL" sz="2400" dirty="0" smtClean="0"/>
              <a:t>) wskazanie </a:t>
            </a:r>
            <a:r>
              <a:rPr lang="pl-PL" sz="2400" dirty="0"/>
              <a:t>biegłych i ekspertów, jeżeli brali udział w inspekcji; </a:t>
            </a:r>
          </a:p>
          <a:p>
            <a:r>
              <a:rPr lang="pl-PL" sz="2400" dirty="0"/>
              <a:t>4</a:t>
            </a:r>
            <a:r>
              <a:rPr lang="pl-PL" sz="2400" dirty="0" smtClean="0"/>
              <a:t>) określenie </a:t>
            </a:r>
            <a:r>
              <a:rPr lang="pl-PL" sz="2400" dirty="0"/>
              <a:t>miejsca i czasu inspekcji; </a:t>
            </a:r>
          </a:p>
          <a:p>
            <a:r>
              <a:rPr lang="pl-PL" sz="2400" dirty="0"/>
              <a:t>5</a:t>
            </a:r>
            <a:r>
              <a:rPr lang="pl-PL" sz="2400" dirty="0" smtClean="0"/>
              <a:t>) opis </a:t>
            </a:r>
            <a:r>
              <a:rPr lang="pl-PL" sz="2400" dirty="0"/>
              <a:t>niezgodności;</a:t>
            </a:r>
          </a:p>
          <a:p>
            <a:r>
              <a:rPr lang="pl-PL" sz="2400" dirty="0"/>
              <a:t>6</a:t>
            </a:r>
            <a:r>
              <a:rPr lang="pl-PL" sz="2400" dirty="0" smtClean="0"/>
              <a:t>) wykaz </a:t>
            </a:r>
            <a:r>
              <a:rPr lang="pl-PL" sz="2400" dirty="0"/>
              <a:t>niezgodności;</a:t>
            </a:r>
          </a:p>
          <a:p>
            <a:r>
              <a:rPr lang="pl-PL" sz="2400" dirty="0" smtClean="0"/>
              <a:t>7) inne </a:t>
            </a:r>
            <a:r>
              <a:rPr lang="pl-PL" sz="2400" dirty="0"/>
              <a:t>zagadnienia związane z przeprowadzoną inspekcją.</a:t>
            </a:r>
          </a:p>
        </p:txBody>
      </p:sp>
    </p:spTree>
    <p:extLst>
      <p:ext uri="{BB962C8B-B14F-4D97-AF65-F5344CB8AC3E}">
        <p14:creationId xmlns:p14="http://schemas.microsoft.com/office/powerpoint/2010/main" val="398342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23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431-2E5F-4781-8CEC-31475DBB366A}" type="datetime1">
              <a:rPr lang="pl-PL" smtClean="0"/>
              <a:pPr/>
              <a:t>09.10.2017</a:t>
            </a:fld>
            <a:endParaRPr lang="pl-PL"/>
          </a:p>
        </p:txBody>
      </p:sp>
      <p:grpSp>
        <p:nvGrpSpPr>
          <p:cNvPr id="8" name="Grupa 7"/>
          <p:cNvGrpSpPr/>
          <p:nvPr/>
        </p:nvGrpSpPr>
        <p:grpSpPr>
          <a:xfrm>
            <a:off x="0" y="-97832"/>
            <a:ext cx="12192000" cy="1456134"/>
            <a:chOff x="0" y="1642159"/>
            <a:chExt cx="12192000" cy="1456134"/>
          </a:xfrm>
        </p:grpSpPr>
        <p:pic>
          <p:nvPicPr>
            <p:cNvPr id="9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75" t="-1918" r="31100"/>
            <a:stretch/>
          </p:blipFill>
          <p:spPr bwMode="auto">
            <a:xfrm>
              <a:off x="5334497" y="1642159"/>
              <a:ext cx="3433687" cy="145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63"/>
            <a:stretch/>
          </p:blipFill>
          <p:spPr bwMode="auto">
            <a:xfrm>
              <a:off x="0" y="1669543"/>
              <a:ext cx="5508104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25" b="10"/>
            <a:stretch/>
          </p:blipFill>
          <p:spPr bwMode="auto">
            <a:xfrm>
              <a:off x="8628112" y="1669691"/>
              <a:ext cx="3563888" cy="142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pole tekstowe 4"/>
          <p:cNvSpPr txBox="1"/>
          <p:nvPr/>
        </p:nvSpPr>
        <p:spPr>
          <a:xfrm>
            <a:off x="609600" y="1774478"/>
            <a:ext cx="108813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Zawartość raportu</a:t>
            </a:r>
          </a:p>
          <a:p>
            <a:r>
              <a:rPr lang="pl-PL" sz="2400" dirty="0" smtClean="0"/>
              <a:t> </a:t>
            </a:r>
          </a:p>
          <a:p>
            <a:r>
              <a:rPr lang="pl-PL" sz="2400" dirty="0" smtClean="0"/>
              <a:t>1) wskazanie </a:t>
            </a:r>
            <a:r>
              <a:rPr lang="pl-PL" sz="2400" dirty="0"/>
              <a:t>nazwy albo imienia i nazwiska oraz adresu kontrolowanego;</a:t>
            </a:r>
          </a:p>
          <a:p>
            <a:r>
              <a:rPr lang="pl-PL" sz="2400" dirty="0" smtClean="0"/>
              <a:t>2) wskazanie </a:t>
            </a:r>
            <a:r>
              <a:rPr lang="pl-PL" sz="2400" dirty="0"/>
              <a:t>imienia i nazwiska oraz stanowiska służbowego inspektorów; </a:t>
            </a:r>
          </a:p>
          <a:p>
            <a:r>
              <a:rPr lang="pl-PL" sz="2400" dirty="0" smtClean="0"/>
              <a:t>3) wskazanie </a:t>
            </a:r>
            <a:r>
              <a:rPr lang="pl-PL" sz="2400" dirty="0"/>
              <a:t>biegłych i ekspertów, jeżeli brali udział w inspekcji; </a:t>
            </a:r>
          </a:p>
          <a:p>
            <a:r>
              <a:rPr lang="pl-PL" sz="2400" dirty="0"/>
              <a:t>4) </a:t>
            </a:r>
            <a:r>
              <a:rPr lang="pl-PL" sz="2400" u="sng" dirty="0" smtClean="0"/>
              <a:t>określenie </a:t>
            </a:r>
            <a:r>
              <a:rPr lang="pl-PL" sz="2400" u="sng" dirty="0"/>
              <a:t>przedmiotu i zakresu inspekcji</a:t>
            </a:r>
            <a:r>
              <a:rPr lang="pl-PL" sz="2400" dirty="0" smtClean="0"/>
              <a:t>;</a:t>
            </a:r>
            <a:endParaRPr lang="pl-PL" sz="2400" dirty="0"/>
          </a:p>
          <a:p>
            <a:r>
              <a:rPr lang="pl-PL" sz="2400" dirty="0"/>
              <a:t>5) </a:t>
            </a:r>
            <a:r>
              <a:rPr lang="pl-PL" sz="2400" dirty="0" smtClean="0"/>
              <a:t>określenie </a:t>
            </a:r>
            <a:r>
              <a:rPr lang="pl-PL" sz="2400" dirty="0"/>
              <a:t>miejsca i czasu inspekcji; </a:t>
            </a:r>
          </a:p>
          <a:p>
            <a:r>
              <a:rPr lang="pl-PL" sz="2400" dirty="0"/>
              <a:t>6) </a:t>
            </a:r>
            <a:r>
              <a:rPr lang="pl-PL" sz="2400" u="sng" dirty="0" smtClean="0"/>
              <a:t>opis </a:t>
            </a:r>
            <a:r>
              <a:rPr lang="pl-PL" sz="2400" u="sng" dirty="0"/>
              <a:t>dokonanych ustaleń</a:t>
            </a:r>
            <a:r>
              <a:rPr lang="pl-PL" sz="2400" dirty="0"/>
              <a:t> w tym niezgodności;</a:t>
            </a:r>
          </a:p>
          <a:p>
            <a:r>
              <a:rPr lang="pl-PL" sz="2400" dirty="0"/>
              <a:t>7) </a:t>
            </a:r>
            <a:r>
              <a:rPr lang="pl-PL" sz="2400" u="sng" dirty="0" smtClean="0"/>
              <a:t>wykaz </a:t>
            </a:r>
            <a:r>
              <a:rPr lang="pl-PL" sz="2400" u="sng" dirty="0"/>
              <a:t>załączników</a:t>
            </a:r>
            <a:r>
              <a:rPr lang="pl-PL" sz="2400" dirty="0"/>
              <a:t>; </a:t>
            </a:r>
          </a:p>
          <a:p>
            <a:r>
              <a:rPr lang="pl-PL" sz="2400" dirty="0"/>
              <a:t>8) </a:t>
            </a:r>
            <a:r>
              <a:rPr lang="pl-PL" sz="2400" u="sng" dirty="0" smtClean="0"/>
              <a:t>przedstawienie </a:t>
            </a:r>
            <a:r>
              <a:rPr lang="pl-PL" sz="2400" u="sng" dirty="0"/>
              <a:t>dowodów</a:t>
            </a:r>
            <a:r>
              <a:rPr lang="pl-PL" sz="2400" dirty="0"/>
              <a:t>; </a:t>
            </a:r>
          </a:p>
          <a:p>
            <a:r>
              <a:rPr lang="pl-PL" sz="2400" dirty="0"/>
              <a:t>9) </a:t>
            </a:r>
            <a:r>
              <a:rPr lang="pl-PL" sz="2400" u="sng" dirty="0" smtClean="0"/>
              <a:t>pouczenie </a:t>
            </a:r>
            <a:r>
              <a:rPr lang="pl-PL" sz="2400" u="sng" dirty="0"/>
              <a:t>o prawie złożenia zastrzeżeń lub wyjaśnień</a:t>
            </a:r>
            <a:r>
              <a:rPr lang="pl-PL" sz="2400" dirty="0" smtClean="0"/>
              <a:t>;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91375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24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431-2E5F-4781-8CEC-31475DBB366A}" type="datetime1">
              <a:rPr lang="pl-PL" smtClean="0"/>
              <a:pPr/>
              <a:t>09.10.2017</a:t>
            </a:fld>
            <a:endParaRPr lang="pl-PL"/>
          </a:p>
        </p:txBody>
      </p:sp>
      <p:grpSp>
        <p:nvGrpSpPr>
          <p:cNvPr id="8" name="Grupa 7"/>
          <p:cNvGrpSpPr/>
          <p:nvPr/>
        </p:nvGrpSpPr>
        <p:grpSpPr>
          <a:xfrm>
            <a:off x="0" y="-97832"/>
            <a:ext cx="12192000" cy="1456134"/>
            <a:chOff x="0" y="1642159"/>
            <a:chExt cx="12192000" cy="1456134"/>
          </a:xfrm>
        </p:grpSpPr>
        <p:pic>
          <p:nvPicPr>
            <p:cNvPr id="9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75" t="-1918" r="31100"/>
            <a:stretch/>
          </p:blipFill>
          <p:spPr bwMode="auto">
            <a:xfrm>
              <a:off x="5334497" y="1642159"/>
              <a:ext cx="3433687" cy="145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63"/>
            <a:stretch/>
          </p:blipFill>
          <p:spPr bwMode="auto">
            <a:xfrm>
              <a:off x="0" y="1669543"/>
              <a:ext cx="5508104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25" b="10"/>
            <a:stretch/>
          </p:blipFill>
          <p:spPr bwMode="auto">
            <a:xfrm>
              <a:off x="8628112" y="1669691"/>
              <a:ext cx="3563888" cy="142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pole tekstowe 4"/>
          <p:cNvSpPr txBox="1"/>
          <p:nvPr/>
        </p:nvSpPr>
        <p:spPr>
          <a:xfrm>
            <a:off x="609600" y="1774478"/>
            <a:ext cx="108813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10</a:t>
            </a:r>
            <a:r>
              <a:rPr lang="pl-PL" sz="2400" dirty="0"/>
              <a:t>) </a:t>
            </a:r>
            <a:r>
              <a:rPr lang="pl-PL" sz="2400" u="sng" dirty="0" smtClean="0"/>
              <a:t>informacje </a:t>
            </a:r>
            <a:r>
              <a:rPr lang="pl-PL" sz="2400" u="sng" dirty="0"/>
              <a:t>o dokonanych zabezpieczeniach lub pobranych próbach</a:t>
            </a:r>
            <a:r>
              <a:rPr lang="pl-PL" sz="2400" dirty="0"/>
              <a:t>;</a:t>
            </a:r>
          </a:p>
          <a:p>
            <a:r>
              <a:rPr lang="pl-PL" sz="2400" dirty="0"/>
              <a:t>11) </a:t>
            </a:r>
            <a:r>
              <a:rPr lang="pl-PL" sz="2400" dirty="0" smtClean="0"/>
              <a:t>wykaz </a:t>
            </a:r>
            <a:r>
              <a:rPr lang="pl-PL" sz="2400" dirty="0"/>
              <a:t>niezgodności;</a:t>
            </a:r>
          </a:p>
          <a:p>
            <a:r>
              <a:rPr lang="pl-PL" sz="2400" dirty="0" smtClean="0"/>
              <a:t>12) </a:t>
            </a:r>
            <a:r>
              <a:rPr lang="pl-PL" sz="2400" b="1" u="sng" dirty="0" smtClean="0"/>
              <a:t>harmonogram </a:t>
            </a:r>
            <a:r>
              <a:rPr lang="pl-PL" sz="2400" b="1" u="sng" dirty="0"/>
              <a:t>działań naprawczych przesłany przez kontrolowanego</a:t>
            </a:r>
            <a:r>
              <a:rPr lang="pl-PL" sz="2400" dirty="0"/>
              <a:t>;</a:t>
            </a:r>
          </a:p>
          <a:p>
            <a:pPr marL="355600" indent="-355600"/>
            <a:r>
              <a:rPr lang="pl-PL" sz="2400" dirty="0"/>
              <a:t>13) </a:t>
            </a:r>
            <a:r>
              <a:rPr lang="pl-PL" sz="2400" b="1" u="sng" dirty="0" smtClean="0"/>
              <a:t>informację </a:t>
            </a:r>
            <a:r>
              <a:rPr lang="pl-PL" sz="2400" b="1" u="sng" dirty="0"/>
              <a:t>o akceptacji lub braku akceptacji rozwiązań lub terminów zawartych w harmonogramie działań naprawczych, dotyczących usunięcia niezgodności wskazanych w raporcie</a:t>
            </a:r>
            <a:r>
              <a:rPr lang="pl-PL" sz="2400" dirty="0"/>
              <a:t>;</a:t>
            </a:r>
          </a:p>
          <a:p>
            <a:r>
              <a:rPr lang="pl-PL" sz="2400" dirty="0" smtClean="0"/>
              <a:t>14) </a:t>
            </a:r>
            <a:r>
              <a:rPr lang="pl-PL" sz="2400" b="1" u="sng" dirty="0" smtClean="0"/>
              <a:t>podsumowanie </a:t>
            </a:r>
            <a:r>
              <a:rPr lang="pl-PL" sz="2400" b="1" u="sng" dirty="0"/>
              <a:t>zawierające opinię o spełnianiu odpowiednich wymagań</a:t>
            </a:r>
            <a:r>
              <a:rPr lang="pl-PL" sz="2400" dirty="0"/>
              <a:t>;</a:t>
            </a:r>
          </a:p>
          <a:p>
            <a:r>
              <a:rPr lang="pl-PL" sz="2400" dirty="0" smtClean="0"/>
              <a:t>15) inne </a:t>
            </a:r>
            <a:r>
              <a:rPr lang="pl-PL" sz="2400" dirty="0"/>
              <a:t>zagadnienia związane z przeprowadzoną inspekcją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3898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25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431-2E5F-4781-8CEC-31475DBB366A}" type="datetime1">
              <a:rPr lang="pl-PL" smtClean="0"/>
              <a:pPr/>
              <a:t>09.10.2017</a:t>
            </a:fld>
            <a:endParaRPr lang="pl-PL"/>
          </a:p>
        </p:txBody>
      </p:sp>
      <p:grpSp>
        <p:nvGrpSpPr>
          <p:cNvPr id="8" name="Grupa 7"/>
          <p:cNvGrpSpPr/>
          <p:nvPr/>
        </p:nvGrpSpPr>
        <p:grpSpPr>
          <a:xfrm>
            <a:off x="0" y="-97832"/>
            <a:ext cx="12192000" cy="1456134"/>
            <a:chOff x="0" y="1642159"/>
            <a:chExt cx="12192000" cy="1456134"/>
          </a:xfrm>
        </p:grpSpPr>
        <p:pic>
          <p:nvPicPr>
            <p:cNvPr id="9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75" t="-1918" r="31100"/>
            <a:stretch/>
          </p:blipFill>
          <p:spPr bwMode="auto">
            <a:xfrm>
              <a:off x="5334497" y="1642159"/>
              <a:ext cx="3433687" cy="145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63"/>
            <a:stretch/>
          </p:blipFill>
          <p:spPr bwMode="auto">
            <a:xfrm>
              <a:off x="0" y="1669543"/>
              <a:ext cx="5508104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25" b="10"/>
            <a:stretch/>
          </p:blipFill>
          <p:spPr bwMode="auto">
            <a:xfrm>
              <a:off x="8628112" y="1669691"/>
              <a:ext cx="3563888" cy="142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Rectangle 11"/>
          <p:cNvSpPr txBox="1">
            <a:spLocks noChangeArrowheads="1"/>
          </p:cNvSpPr>
          <p:nvPr/>
        </p:nvSpPr>
        <p:spPr>
          <a:xfrm>
            <a:off x="2611586" y="3227550"/>
            <a:ext cx="6640235" cy="975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5300" dirty="0" smtClean="0">
                <a:ln w="22225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43733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431-2E5F-4781-8CEC-31475DBB366A}" type="datetime1">
              <a:rPr lang="pl-PL" smtClean="0"/>
              <a:pPr/>
              <a:t>09.10.2017</a:t>
            </a:fld>
            <a:endParaRPr lang="pl-PL"/>
          </a:p>
        </p:txBody>
      </p:sp>
      <p:grpSp>
        <p:nvGrpSpPr>
          <p:cNvPr id="8" name="Grupa 7"/>
          <p:cNvGrpSpPr/>
          <p:nvPr/>
        </p:nvGrpSpPr>
        <p:grpSpPr>
          <a:xfrm>
            <a:off x="0" y="-97832"/>
            <a:ext cx="12192000" cy="1456134"/>
            <a:chOff x="0" y="1642159"/>
            <a:chExt cx="12192000" cy="1456134"/>
          </a:xfrm>
        </p:grpSpPr>
        <p:pic>
          <p:nvPicPr>
            <p:cNvPr id="9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75" t="-1918" r="31100"/>
            <a:stretch/>
          </p:blipFill>
          <p:spPr bwMode="auto">
            <a:xfrm>
              <a:off x="5334497" y="1642159"/>
              <a:ext cx="3433687" cy="145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63"/>
            <a:stretch/>
          </p:blipFill>
          <p:spPr bwMode="auto">
            <a:xfrm>
              <a:off x="0" y="1669543"/>
              <a:ext cx="5508104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25" b="10"/>
            <a:stretch/>
          </p:blipFill>
          <p:spPr bwMode="auto">
            <a:xfrm>
              <a:off x="8628112" y="1669691"/>
              <a:ext cx="3563888" cy="142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Prostokąt 11"/>
          <p:cNvSpPr/>
          <p:nvPr/>
        </p:nvSpPr>
        <p:spPr>
          <a:xfrm>
            <a:off x="428569" y="2570910"/>
            <a:ext cx="2886131" cy="723014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Brak HDN lub brak akceptacji HDN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5851469" y="2573403"/>
            <a:ext cx="2916715" cy="723014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Brak spełnienia wymagań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428569" y="3436511"/>
            <a:ext cx="2886131" cy="723014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Nakaz usunięcia niezgodności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5851469" y="3483318"/>
            <a:ext cx="2916715" cy="723014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Wstrzymanie wytwarzania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5851468" y="4313178"/>
            <a:ext cx="2916715" cy="723014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Cofnięcie zezwolenia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5851469" y="5143038"/>
            <a:ext cx="2916715" cy="723014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Wykreślenie z KRWDISC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13" name="Strzałka w dół 12"/>
          <p:cNvSpPr/>
          <p:nvPr/>
        </p:nvSpPr>
        <p:spPr>
          <a:xfrm rot="1750191">
            <a:off x="3325108" y="1891043"/>
            <a:ext cx="414670" cy="1173868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Strzałka w dół 23"/>
          <p:cNvSpPr/>
          <p:nvPr/>
        </p:nvSpPr>
        <p:spPr>
          <a:xfrm rot="19380356">
            <a:off x="5644134" y="2011429"/>
            <a:ext cx="414670" cy="937135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3141892" y="1609191"/>
            <a:ext cx="2916715" cy="6477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DECYZJE</a:t>
            </a:r>
            <a:endParaRPr lang="pl-PL" sz="2400" b="1" dirty="0">
              <a:solidFill>
                <a:schemeClr val="tx1"/>
              </a:solidFill>
            </a:endParaRPr>
          </a:p>
        </p:txBody>
      </p:sp>
      <p:sp>
        <p:nvSpPr>
          <p:cNvPr id="14" name="Nawias klamrowy zamykający 13"/>
          <p:cNvSpPr/>
          <p:nvPr/>
        </p:nvSpPr>
        <p:spPr>
          <a:xfrm>
            <a:off x="8835765" y="3433533"/>
            <a:ext cx="520995" cy="3329347"/>
          </a:xfrm>
          <a:prstGeom prst="rightBrace">
            <a:avLst/>
          </a:prstGeom>
          <a:ln w="349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/>
        </p:nvSpPr>
        <p:spPr>
          <a:xfrm>
            <a:off x="9454925" y="4289545"/>
            <a:ext cx="2602396" cy="164235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Decyzje z rygorem lub bez rygoru natychmiastowej wykonalności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5851469" y="5972897"/>
            <a:ext cx="2916715" cy="723014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. . . . .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23" name="Nawias klamrowy zamykający 22"/>
          <p:cNvSpPr/>
          <p:nvPr/>
        </p:nvSpPr>
        <p:spPr>
          <a:xfrm rot="3791028">
            <a:off x="3026800" y="4096933"/>
            <a:ext cx="520995" cy="720849"/>
          </a:xfrm>
          <a:prstGeom prst="rightBrace">
            <a:avLst/>
          </a:prstGeom>
          <a:ln w="349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rostokąt 24"/>
          <p:cNvSpPr/>
          <p:nvPr/>
        </p:nvSpPr>
        <p:spPr>
          <a:xfrm>
            <a:off x="2801522" y="4827026"/>
            <a:ext cx="2602396" cy="121981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Decyzje bez rygoru natychmiastowej wykonalności</a:t>
            </a:r>
            <a:endParaRPr 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98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aśnienie ze strzałką w prawo 12"/>
          <p:cNvSpPr/>
          <p:nvPr/>
        </p:nvSpPr>
        <p:spPr>
          <a:xfrm>
            <a:off x="278297" y="2408259"/>
            <a:ext cx="5974728" cy="2451977"/>
          </a:xfrm>
          <a:prstGeom prst="rightArrowCallout">
            <a:avLst>
              <a:gd name="adj1" fmla="val 25000"/>
              <a:gd name="adj2" fmla="val 49724"/>
              <a:gd name="adj3" fmla="val 14456"/>
              <a:gd name="adj4" fmla="val 91916"/>
            </a:avLst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SPEŁNIA WYMAGANIA</a:t>
            </a:r>
            <a:endParaRPr lang="pl-PL" sz="240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431-2E5F-4781-8CEC-31475DBB366A}" type="datetime1">
              <a:rPr lang="pl-PL" smtClean="0"/>
              <a:pPr/>
              <a:t>09.10.2017</a:t>
            </a:fld>
            <a:endParaRPr lang="pl-PL"/>
          </a:p>
        </p:txBody>
      </p:sp>
      <p:grpSp>
        <p:nvGrpSpPr>
          <p:cNvPr id="8" name="Grupa 7"/>
          <p:cNvGrpSpPr/>
          <p:nvPr/>
        </p:nvGrpSpPr>
        <p:grpSpPr>
          <a:xfrm>
            <a:off x="0" y="-97832"/>
            <a:ext cx="12192000" cy="1456134"/>
            <a:chOff x="0" y="1642159"/>
            <a:chExt cx="12192000" cy="1456134"/>
          </a:xfrm>
        </p:grpSpPr>
        <p:pic>
          <p:nvPicPr>
            <p:cNvPr id="9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75" t="-1918" r="31100"/>
            <a:stretch/>
          </p:blipFill>
          <p:spPr bwMode="auto">
            <a:xfrm>
              <a:off x="5334497" y="1642159"/>
              <a:ext cx="3433687" cy="145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63"/>
            <a:stretch/>
          </p:blipFill>
          <p:spPr bwMode="auto">
            <a:xfrm>
              <a:off x="0" y="1669543"/>
              <a:ext cx="5508104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25" b="10"/>
            <a:stretch/>
          </p:blipFill>
          <p:spPr bwMode="auto">
            <a:xfrm>
              <a:off x="8628112" y="1669691"/>
              <a:ext cx="3563888" cy="142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rostokąt 1"/>
          <p:cNvSpPr/>
          <p:nvPr/>
        </p:nvSpPr>
        <p:spPr>
          <a:xfrm>
            <a:off x="278296" y="1594604"/>
            <a:ext cx="11628782" cy="650121"/>
          </a:xfrm>
          <a:prstGeom prst="rect">
            <a:avLst/>
          </a:prstGeom>
          <a:gradFill flip="none" rotWithShape="1">
            <a:gsLst>
              <a:gs pos="83000">
                <a:srgbClr val="10DA00"/>
              </a:gs>
              <a:gs pos="0">
                <a:srgbClr val="EE0000"/>
              </a:gs>
              <a:gs pos="100000">
                <a:srgbClr val="10DA00"/>
              </a:gs>
            </a:gsLst>
            <a:lin ang="108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STOPIEŃ SPEŁNIENIA WYMAGAŃ</a:t>
            </a:r>
            <a:endParaRPr lang="pl-PL" sz="2400" b="1" dirty="0">
              <a:solidFill>
                <a:schemeClr val="tx1"/>
              </a:solidFill>
            </a:endParaRPr>
          </a:p>
        </p:txBody>
      </p:sp>
      <p:sp>
        <p:nvSpPr>
          <p:cNvPr id="3" name="Objaśnienie ze strzałką w lewo 2"/>
          <p:cNvSpPr/>
          <p:nvPr/>
        </p:nvSpPr>
        <p:spPr>
          <a:xfrm>
            <a:off x="9585374" y="2408260"/>
            <a:ext cx="2321704" cy="2451975"/>
          </a:xfrm>
          <a:prstGeom prst="leftArrowCallout">
            <a:avLst>
              <a:gd name="adj1" fmla="val 25000"/>
              <a:gd name="adj2" fmla="val 56679"/>
              <a:gd name="adj3" fmla="val 17722"/>
              <a:gd name="adj4" fmla="val 76804"/>
            </a:avLst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sz="2400" dirty="0" smtClean="0"/>
              <a:t>BRAK SPEŁNIENIA WYMAGAŃ (bezpośrednie zagrożenie zdrowia lub życia) </a:t>
            </a:r>
            <a:endParaRPr lang="pl-PL" sz="2400" dirty="0"/>
          </a:p>
        </p:txBody>
      </p:sp>
      <p:sp>
        <p:nvSpPr>
          <p:cNvPr id="14" name="Objaśnienie ze strzałką w lewo i w prawo 13"/>
          <p:cNvSpPr/>
          <p:nvPr/>
        </p:nvSpPr>
        <p:spPr>
          <a:xfrm>
            <a:off x="6279055" y="2408262"/>
            <a:ext cx="3280288" cy="2451974"/>
          </a:xfrm>
          <a:prstGeom prst="leftRightArrowCallout">
            <a:avLst>
              <a:gd name="adj1" fmla="val 23269"/>
              <a:gd name="adj2" fmla="val 49636"/>
              <a:gd name="adj3" fmla="val 14823"/>
              <a:gd name="adj4" fmla="val 68267"/>
            </a:avLst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BRAK SPEŁNIENIA WYMAGAŃ</a:t>
            </a:r>
            <a:endParaRPr lang="pl-PL" sz="2400" dirty="0"/>
          </a:p>
        </p:txBody>
      </p:sp>
      <p:sp>
        <p:nvSpPr>
          <p:cNvPr id="5" name="Nawias klamrowy otwierający 4"/>
          <p:cNvSpPr/>
          <p:nvPr/>
        </p:nvSpPr>
        <p:spPr>
          <a:xfrm rot="16200000">
            <a:off x="7626350" y="3597668"/>
            <a:ext cx="559674" cy="3306318"/>
          </a:xfrm>
          <a:prstGeom prst="leftBrace">
            <a:avLst>
              <a:gd name="adj1" fmla="val 102745"/>
              <a:gd name="adj2" fmla="val 50000"/>
            </a:avLst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Nawias klamrowy otwierający 15"/>
          <p:cNvSpPr/>
          <p:nvPr/>
        </p:nvSpPr>
        <p:spPr>
          <a:xfrm rot="16200000">
            <a:off x="10459881" y="4096486"/>
            <a:ext cx="572701" cy="2321706"/>
          </a:xfrm>
          <a:prstGeom prst="leftBrace">
            <a:avLst>
              <a:gd name="adj1" fmla="val 102745"/>
              <a:gd name="adj2" fmla="val 50000"/>
            </a:avLst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ole tekstowe 16"/>
          <p:cNvSpPr txBox="1"/>
          <p:nvPr/>
        </p:nvSpPr>
        <p:spPr>
          <a:xfrm>
            <a:off x="6440557" y="5490304"/>
            <a:ext cx="2929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Decyzja bez rygoru natychmiastowej wykonalności</a:t>
            </a:r>
            <a:endParaRPr lang="pl-PL" sz="2400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9281254" y="5464496"/>
            <a:ext cx="2929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Decyzja z rygorem natychmiastowej wykonalności</a:t>
            </a:r>
            <a:endParaRPr lang="pl-PL" sz="2400" dirty="0"/>
          </a:p>
        </p:txBody>
      </p:sp>
      <p:cxnSp>
        <p:nvCxnSpPr>
          <p:cNvPr id="12" name="Łącznik prosty 11"/>
          <p:cNvCxnSpPr/>
          <p:nvPr/>
        </p:nvCxnSpPr>
        <p:spPr>
          <a:xfrm>
            <a:off x="6253028" y="3508056"/>
            <a:ext cx="0" cy="1749283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Łącznik prosty 19"/>
          <p:cNvCxnSpPr/>
          <p:nvPr/>
        </p:nvCxnSpPr>
        <p:spPr>
          <a:xfrm>
            <a:off x="9575401" y="3501543"/>
            <a:ext cx="0" cy="1749283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85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431-2E5F-4781-8CEC-31475DBB366A}" type="datetime1">
              <a:rPr lang="pl-PL" smtClean="0"/>
              <a:pPr/>
              <a:t>09.10.2017</a:t>
            </a:fld>
            <a:endParaRPr lang="pl-PL"/>
          </a:p>
        </p:txBody>
      </p:sp>
      <p:grpSp>
        <p:nvGrpSpPr>
          <p:cNvPr id="8" name="Grupa 7"/>
          <p:cNvGrpSpPr/>
          <p:nvPr/>
        </p:nvGrpSpPr>
        <p:grpSpPr>
          <a:xfrm>
            <a:off x="0" y="-97832"/>
            <a:ext cx="12192000" cy="1456134"/>
            <a:chOff x="0" y="1642159"/>
            <a:chExt cx="12192000" cy="1456134"/>
          </a:xfrm>
        </p:grpSpPr>
        <p:pic>
          <p:nvPicPr>
            <p:cNvPr id="9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75" t="-1918" r="31100"/>
            <a:stretch/>
          </p:blipFill>
          <p:spPr bwMode="auto">
            <a:xfrm>
              <a:off x="5334497" y="1642159"/>
              <a:ext cx="3433687" cy="145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63"/>
            <a:stretch/>
          </p:blipFill>
          <p:spPr bwMode="auto">
            <a:xfrm>
              <a:off x="0" y="1669543"/>
              <a:ext cx="5508104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25" b="10"/>
            <a:stretch/>
          </p:blipFill>
          <p:spPr bwMode="auto">
            <a:xfrm>
              <a:off x="8628112" y="1669691"/>
              <a:ext cx="3563888" cy="142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rostokąt 1"/>
          <p:cNvSpPr/>
          <p:nvPr/>
        </p:nvSpPr>
        <p:spPr>
          <a:xfrm>
            <a:off x="436728" y="1442224"/>
            <a:ext cx="11477768" cy="5595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Państwowa Inspekcja Farmaceutyczna</a:t>
            </a:r>
            <a:endParaRPr lang="pl-PL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357115" y="6161918"/>
            <a:ext cx="11477768" cy="5595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Kontrolowany</a:t>
            </a:r>
            <a:endParaRPr lang="pl-PL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Prostokąt 29"/>
          <p:cNvSpPr/>
          <p:nvPr/>
        </p:nvSpPr>
        <p:spPr>
          <a:xfrm rot="5400000">
            <a:off x="4129050" y="1852829"/>
            <a:ext cx="347400" cy="820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dni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Pięciokąt 30"/>
          <p:cNvSpPr/>
          <p:nvPr/>
        </p:nvSpPr>
        <p:spPr>
          <a:xfrm rot="5192087" flipV="1">
            <a:off x="-1326826" y="3807943"/>
            <a:ext cx="4512237" cy="720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Raport z inspekcji</a:t>
            </a:r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Pięciokąt 31"/>
          <p:cNvSpPr/>
          <p:nvPr/>
        </p:nvSpPr>
        <p:spPr>
          <a:xfrm rot="16934022">
            <a:off x="589425" y="3668053"/>
            <a:ext cx="4601187" cy="720000"/>
          </a:xfrm>
          <a:prstGeom prst="homePlate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Zastrzeżenia lub wyjaśnienia do raportu</a:t>
            </a:r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ięciokąt 19"/>
          <p:cNvSpPr/>
          <p:nvPr/>
        </p:nvSpPr>
        <p:spPr>
          <a:xfrm rot="4885198" flipV="1">
            <a:off x="3456228" y="3731524"/>
            <a:ext cx="4512237" cy="720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Odpowiedź na zastrzeżenia</a:t>
            </a:r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Prostokąt 20"/>
          <p:cNvSpPr/>
          <p:nvPr/>
        </p:nvSpPr>
        <p:spPr>
          <a:xfrm rot="5400000">
            <a:off x="1583763" y="5637310"/>
            <a:ext cx="347400" cy="6555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dni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Pięciokąt 32"/>
          <p:cNvSpPr/>
          <p:nvPr/>
        </p:nvSpPr>
        <p:spPr>
          <a:xfrm rot="16934022">
            <a:off x="6613652" y="3688827"/>
            <a:ext cx="4512237" cy="720000"/>
          </a:xfrm>
          <a:prstGeom prst="homePlate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Działań Naprawczych</a:t>
            </a:r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Pięciokąt 33"/>
          <p:cNvSpPr/>
          <p:nvPr/>
        </p:nvSpPr>
        <p:spPr>
          <a:xfrm rot="4885198" flipV="1">
            <a:off x="8886202" y="3754218"/>
            <a:ext cx="4512237" cy="720000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Opinia dotycząca HDN</a:t>
            </a:r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Prostokąt 35"/>
          <p:cNvSpPr/>
          <p:nvPr/>
        </p:nvSpPr>
        <p:spPr>
          <a:xfrm rot="5400000">
            <a:off x="7456025" y="5555376"/>
            <a:ext cx="347400" cy="820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dni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Prostokąt 36"/>
          <p:cNvSpPr/>
          <p:nvPr/>
        </p:nvSpPr>
        <p:spPr>
          <a:xfrm rot="5400000">
            <a:off x="9894379" y="1838768"/>
            <a:ext cx="347400" cy="820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dni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Pięciokąt 18"/>
          <p:cNvSpPr/>
          <p:nvPr/>
        </p:nvSpPr>
        <p:spPr>
          <a:xfrm rot="4885198" flipV="1">
            <a:off x="4264057" y="3752983"/>
            <a:ext cx="4512237" cy="720000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Raport</a:t>
            </a:r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79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431-2E5F-4781-8CEC-31475DBB366A}" type="datetime1">
              <a:rPr lang="pl-PL" smtClean="0"/>
              <a:pPr/>
              <a:t>09.10.2017</a:t>
            </a:fld>
            <a:endParaRPr lang="pl-PL"/>
          </a:p>
        </p:txBody>
      </p:sp>
      <p:grpSp>
        <p:nvGrpSpPr>
          <p:cNvPr id="8" name="Grupa 7"/>
          <p:cNvGrpSpPr/>
          <p:nvPr/>
        </p:nvGrpSpPr>
        <p:grpSpPr>
          <a:xfrm>
            <a:off x="0" y="-97832"/>
            <a:ext cx="12192000" cy="1456134"/>
            <a:chOff x="0" y="1642159"/>
            <a:chExt cx="12192000" cy="1456134"/>
          </a:xfrm>
        </p:grpSpPr>
        <p:pic>
          <p:nvPicPr>
            <p:cNvPr id="9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75" t="-1918" r="31100"/>
            <a:stretch/>
          </p:blipFill>
          <p:spPr bwMode="auto">
            <a:xfrm>
              <a:off x="5334497" y="1642159"/>
              <a:ext cx="3433687" cy="145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63"/>
            <a:stretch/>
          </p:blipFill>
          <p:spPr bwMode="auto">
            <a:xfrm>
              <a:off x="0" y="1669543"/>
              <a:ext cx="5508104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25" b="10"/>
            <a:stretch/>
          </p:blipFill>
          <p:spPr bwMode="auto">
            <a:xfrm>
              <a:off x="8628112" y="1669691"/>
              <a:ext cx="3563888" cy="142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rostokąt 1"/>
          <p:cNvSpPr/>
          <p:nvPr/>
        </p:nvSpPr>
        <p:spPr>
          <a:xfrm>
            <a:off x="436728" y="1442224"/>
            <a:ext cx="11477768" cy="5595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Państwowa Inspekcja Farmaceutyczna</a:t>
            </a:r>
            <a:endParaRPr lang="pl-PL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357115" y="6161918"/>
            <a:ext cx="11477768" cy="5595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Kontrolowany</a:t>
            </a:r>
            <a:endParaRPr lang="pl-PL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Pięciokąt 30"/>
          <p:cNvSpPr/>
          <p:nvPr/>
        </p:nvSpPr>
        <p:spPr>
          <a:xfrm rot="5200341" flipV="1">
            <a:off x="-1570164" y="3770723"/>
            <a:ext cx="4680000" cy="720000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Raport z inspekcji – brak spełnienia wymagań, zagrożenie zdrowia lub życia</a:t>
            </a:r>
            <a:endParaRPr lang="pl-PL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Pięciokąt 31"/>
          <p:cNvSpPr/>
          <p:nvPr/>
        </p:nvSpPr>
        <p:spPr>
          <a:xfrm rot="16934022">
            <a:off x="946182" y="3703032"/>
            <a:ext cx="4680000" cy="720000"/>
          </a:xfrm>
          <a:prstGeom prst="homePlate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Zastrzeżenia lub wyjaśnienia do raportu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ięciokąt 19"/>
          <p:cNvSpPr/>
          <p:nvPr/>
        </p:nvSpPr>
        <p:spPr>
          <a:xfrm rot="5201764" flipV="1">
            <a:off x="-822458" y="3697765"/>
            <a:ext cx="4680000" cy="858140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Decyzja wstrzymująca wytwarzanie z rygorem natychmiastowej wykonalności</a:t>
            </a:r>
            <a:endParaRPr lang="pl-PL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Pięciokąt 32"/>
          <p:cNvSpPr/>
          <p:nvPr/>
        </p:nvSpPr>
        <p:spPr>
          <a:xfrm rot="16934022">
            <a:off x="2063985" y="3721850"/>
            <a:ext cx="4680000" cy="720000"/>
          </a:xfrm>
          <a:prstGeom prst="homePlate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Odwołanie od decyzji</a:t>
            </a:r>
            <a:endParaRPr lang="pl-PL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Pięciokąt 23"/>
          <p:cNvSpPr/>
          <p:nvPr/>
        </p:nvSpPr>
        <p:spPr>
          <a:xfrm rot="4885198" flipV="1">
            <a:off x="3711613" y="3739810"/>
            <a:ext cx="4478606" cy="720000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Odpowiedź na zastrzeżenia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Pięciokąt 24"/>
          <p:cNvSpPr/>
          <p:nvPr/>
        </p:nvSpPr>
        <p:spPr>
          <a:xfrm rot="16934022">
            <a:off x="5963152" y="3703033"/>
            <a:ext cx="4585635" cy="720000"/>
          </a:xfrm>
          <a:prstGeom prst="homePlate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Działań Naprawczych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Pięciokąt 25"/>
          <p:cNvSpPr/>
          <p:nvPr/>
        </p:nvSpPr>
        <p:spPr>
          <a:xfrm rot="4885198" flipV="1">
            <a:off x="7419184" y="3836107"/>
            <a:ext cx="4680000" cy="720000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Opinia dotycząca HDN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Prostokąt 29"/>
          <p:cNvSpPr/>
          <p:nvPr/>
        </p:nvSpPr>
        <p:spPr>
          <a:xfrm rot="5400000">
            <a:off x="2661017" y="6153478"/>
            <a:ext cx="347400" cy="820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dni</a:t>
            </a:r>
            <a:endParaRPr lang="pl-PL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Pięciokąt 22"/>
          <p:cNvSpPr/>
          <p:nvPr/>
        </p:nvSpPr>
        <p:spPr>
          <a:xfrm rot="4885198" flipV="1">
            <a:off x="4378146" y="3785022"/>
            <a:ext cx="4543377" cy="720000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raport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Pięciokąt 26"/>
          <p:cNvSpPr/>
          <p:nvPr/>
        </p:nvSpPr>
        <p:spPr>
          <a:xfrm rot="16934022">
            <a:off x="8969195" y="3770724"/>
            <a:ext cx="4585635" cy="720000"/>
          </a:xfrm>
          <a:prstGeom prst="homePlate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Informacja o usunięciu niezgodności i gotowości do poddania się inspekcji</a:t>
            </a:r>
            <a:endParaRPr lang="pl-PL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60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431-2E5F-4781-8CEC-31475DBB366A}" type="datetime1">
              <a:rPr lang="pl-PL" smtClean="0"/>
              <a:pPr/>
              <a:t>09.10.2017</a:t>
            </a:fld>
            <a:endParaRPr lang="pl-PL"/>
          </a:p>
        </p:txBody>
      </p:sp>
      <p:grpSp>
        <p:nvGrpSpPr>
          <p:cNvPr id="8" name="Grupa 7"/>
          <p:cNvGrpSpPr/>
          <p:nvPr/>
        </p:nvGrpSpPr>
        <p:grpSpPr>
          <a:xfrm>
            <a:off x="0" y="-97832"/>
            <a:ext cx="12192000" cy="1456134"/>
            <a:chOff x="0" y="1642159"/>
            <a:chExt cx="12192000" cy="1456134"/>
          </a:xfrm>
        </p:grpSpPr>
        <p:pic>
          <p:nvPicPr>
            <p:cNvPr id="9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75" t="-1918" r="31100"/>
            <a:stretch/>
          </p:blipFill>
          <p:spPr bwMode="auto">
            <a:xfrm>
              <a:off x="5334497" y="1642159"/>
              <a:ext cx="3433687" cy="145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63"/>
            <a:stretch/>
          </p:blipFill>
          <p:spPr bwMode="auto">
            <a:xfrm>
              <a:off x="0" y="1669543"/>
              <a:ext cx="5508104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25" b="10"/>
            <a:stretch/>
          </p:blipFill>
          <p:spPr bwMode="auto">
            <a:xfrm>
              <a:off x="8628112" y="1669691"/>
              <a:ext cx="3563888" cy="142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Prostokąt 2"/>
          <p:cNvSpPr/>
          <p:nvPr/>
        </p:nvSpPr>
        <p:spPr>
          <a:xfrm>
            <a:off x="609600" y="2707679"/>
            <a:ext cx="5142271" cy="23926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dirty="0" smtClean="0">
                <a:solidFill>
                  <a:schemeClr val="tx1"/>
                </a:solidFill>
              </a:rPr>
              <a:t>Brak spełnienia wymagań zawarty w raporcie będący podstawą wydania decyzji wstrzymującej wytwarzanie podejmowany jest na podstawie obserwacji dokonanych podczas inspekcji.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7222173" y="2816745"/>
            <a:ext cx="4475331" cy="21827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dirty="0" smtClean="0">
                <a:solidFill>
                  <a:schemeClr val="tx1"/>
                </a:solidFill>
              </a:rPr>
              <a:t>Ocena usunięcia niezgodności i przygotowania przedsiębiorstwa po wstrzymaniu działalności do wytwarzania produktów leczniczych tylko na podstawie inspekcji.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4" name="Strzałka w prawo 3"/>
          <p:cNvSpPr/>
          <p:nvPr/>
        </p:nvSpPr>
        <p:spPr>
          <a:xfrm>
            <a:off x="6064235" y="3554946"/>
            <a:ext cx="845574" cy="698091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81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431-2E5F-4781-8CEC-31475DBB366A}" type="datetime1">
              <a:rPr lang="pl-PL" smtClean="0"/>
              <a:pPr/>
              <a:t>09.10.2017</a:t>
            </a:fld>
            <a:endParaRPr lang="pl-PL"/>
          </a:p>
        </p:txBody>
      </p:sp>
      <p:grpSp>
        <p:nvGrpSpPr>
          <p:cNvPr id="8" name="Grupa 7"/>
          <p:cNvGrpSpPr/>
          <p:nvPr/>
        </p:nvGrpSpPr>
        <p:grpSpPr>
          <a:xfrm>
            <a:off x="0" y="-97832"/>
            <a:ext cx="12192000" cy="1456134"/>
            <a:chOff x="0" y="1642159"/>
            <a:chExt cx="12192000" cy="1456134"/>
          </a:xfrm>
        </p:grpSpPr>
        <p:pic>
          <p:nvPicPr>
            <p:cNvPr id="9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75" t="-1918" r="31100"/>
            <a:stretch/>
          </p:blipFill>
          <p:spPr bwMode="auto">
            <a:xfrm>
              <a:off x="5334497" y="1642159"/>
              <a:ext cx="3433687" cy="145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63"/>
            <a:stretch/>
          </p:blipFill>
          <p:spPr bwMode="auto">
            <a:xfrm>
              <a:off x="0" y="1669543"/>
              <a:ext cx="5508104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25" b="10"/>
            <a:stretch/>
          </p:blipFill>
          <p:spPr bwMode="auto">
            <a:xfrm>
              <a:off x="8628112" y="1669691"/>
              <a:ext cx="3563888" cy="142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Prostokąt 2"/>
          <p:cNvSpPr/>
          <p:nvPr/>
        </p:nvSpPr>
        <p:spPr>
          <a:xfrm>
            <a:off x="1208871" y="2667763"/>
            <a:ext cx="5142271" cy="23926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dirty="0" smtClean="0">
                <a:solidFill>
                  <a:schemeClr val="tx1"/>
                </a:solidFill>
              </a:rPr>
              <a:t>Inspekcja przeprowadzona w przedsiębiorstwie dla którego została wydana decyzja wstrzymująca wytwarzanie nie może być podstawą wydania certyfikatu potwierdzającego spełnienie Dobrej Praktyki Wytwarzania 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7649994" y="3127876"/>
            <a:ext cx="3279943" cy="14859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dirty="0" smtClean="0">
                <a:solidFill>
                  <a:schemeClr val="tx1"/>
                </a:solidFill>
              </a:rPr>
              <a:t>Nie można dokonać oceny wytwarzania produktów leczniczych.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4" name="Strzałka w prawo 3"/>
          <p:cNvSpPr/>
          <p:nvPr/>
        </p:nvSpPr>
        <p:spPr>
          <a:xfrm>
            <a:off x="6577781" y="3521782"/>
            <a:ext cx="845574" cy="698091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517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582D-2B61-423B-8482-2476F1C09899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C431-2E5F-4781-8CEC-31475DBB366A}" type="datetime1">
              <a:rPr lang="pl-PL" smtClean="0"/>
              <a:pPr/>
              <a:t>09.10.2017</a:t>
            </a:fld>
            <a:endParaRPr lang="pl-PL"/>
          </a:p>
        </p:txBody>
      </p:sp>
      <p:grpSp>
        <p:nvGrpSpPr>
          <p:cNvPr id="8" name="Grupa 7"/>
          <p:cNvGrpSpPr/>
          <p:nvPr/>
        </p:nvGrpSpPr>
        <p:grpSpPr>
          <a:xfrm>
            <a:off x="0" y="-97832"/>
            <a:ext cx="12192000" cy="1456134"/>
            <a:chOff x="0" y="1642159"/>
            <a:chExt cx="12192000" cy="1456134"/>
          </a:xfrm>
        </p:grpSpPr>
        <p:pic>
          <p:nvPicPr>
            <p:cNvPr id="9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75" t="-1918" r="31100"/>
            <a:stretch/>
          </p:blipFill>
          <p:spPr bwMode="auto">
            <a:xfrm>
              <a:off x="5334497" y="1642159"/>
              <a:ext cx="3433687" cy="145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63"/>
            <a:stretch/>
          </p:blipFill>
          <p:spPr bwMode="auto">
            <a:xfrm>
              <a:off x="0" y="1669543"/>
              <a:ext cx="5508104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Obraz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25" b="10"/>
            <a:stretch/>
          </p:blipFill>
          <p:spPr bwMode="auto">
            <a:xfrm>
              <a:off x="8628112" y="1669691"/>
              <a:ext cx="3563888" cy="142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rostokąt 1"/>
          <p:cNvSpPr/>
          <p:nvPr/>
        </p:nvSpPr>
        <p:spPr>
          <a:xfrm>
            <a:off x="436728" y="1442224"/>
            <a:ext cx="11477768" cy="5595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Państwowa Inspekcja Farmaceutyczna</a:t>
            </a:r>
            <a:endParaRPr lang="pl-PL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357115" y="6161918"/>
            <a:ext cx="11477768" cy="5595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Kontrolowany</a:t>
            </a:r>
            <a:endParaRPr lang="pl-PL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Pięciokąt 30"/>
          <p:cNvSpPr/>
          <p:nvPr/>
        </p:nvSpPr>
        <p:spPr>
          <a:xfrm rot="5236500" flipV="1">
            <a:off x="-1489273" y="3807799"/>
            <a:ext cx="4680000" cy="720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Raport z inspekcji - brak spełnienia wymagań, brak zagrożenia …</a:t>
            </a:r>
            <a:endParaRPr lang="pl-PL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Pięciokąt 23"/>
          <p:cNvSpPr/>
          <p:nvPr/>
        </p:nvSpPr>
        <p:spPr>
          <a:xfrm rot="4885198" flipV="1">
            <a:off x="7944875" y="3790909"/>
            <a:ext cx="4520178" cy="720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Zawiadomienie o </a:t>
            </a:r>
            <a:r>
              <a:rPr lang="pl-PL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zakończeniu </a:t>
            </a:r>
            <a:r>
              <a:rPr lang="pl-PL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postepowania administracyjnego</a:t>
            </a:r>
          </a:p>
        </p:txBody>
      </p:sp>
      <p:sp>
        <p:nvSpPr>
          <p:cNvPr id="27" name="Pięciokąt 26"/>
          <p:cNvSpPr/>
          <p:nvPr/>
        </p:nvSpPr>
        <p:spPr>
          <a:xfrm rot="4885198" flipV="1">
            <a:off x="9041713" y="3743352"/>
            <a:ext cx="4448883" cy="822189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Decyzja administracyjna umarzająca postępowanie lub wstrzymująca wytwarzanie</a:t>
            </a:r>
            <a:endParaRPr lang="pl-PL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Pięciokąt 22"/>
          <p:cNvSpPr/>
          <p:nvPr/>
        </p:nvSpPr>
        <p:spPr>
          <a:xfrm rot="4885198" flipV="1">
            <a:off x="2301502" y="3812673"/>
            <a:ext cx="4517534" cy="720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Zawiadomienie o wszczęciu postepowania administracyjnego</a:t>
            </a:r>
          </a:p>
        </p:txBody>
      </p:sp>
    </p:spTree>
    <p:extLst>
      <p:ext uri="{BB962C8B-B14F-4D97-AF65-F5344CB8AC3E}">
        <p14:creationId xmlns:p14="http://schemas.microsoft.com/office/powerpoint/2010/main" val="307655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33710</TotalTime>
  <Words>1046</Words>
  <Application>Microsoft Office PowerPoint</Application>
  <PresentationFormat>Panoramiczny</PresentationFormat>
  <Paragraphs>280</Paragraphs>
  <Slides>25</Slides>
  <Notes>25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9" baseType="lpstr">
      <vt:lpstr>Arial</vt:lpstr>
      <vt:lpstr>Calibri</vt:lpstr>
      <vt:lpstr>Tahoma</vt:lpstr>
      <vt:lpstr>Motyw pakietu Office</vt:lpstr>
      <vt:lpstr>  Działania poinspekcyjne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prawne</dc:title>
  <dc:creator>leszek</dc:creator>
  <cp:lastModifiedBy>Anna Ryszczuk</cp:lastModifiedBy>
  <cp:revision>615</cp:revision>
  <cp:lastPrinted>2017-02-28T07:44:08Z</cp:lastPrinted>
  <dcterms:created xsi:type="dcterms:W3CDTF">2008-01-21T19:48:56Z</dcterms:created>
  <dcterms:modified xsi:type="dcterms:W3CDTF">2017-10-08T22:21:06Z</dcterms:modified>
</cp:coreProperties>
</file>